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66" r:id="rId2"/>
    <p:sldId id="261" r:id="rId3"/>
    <p:sldId id="257" r:id="rId4"/>
    <p:sldId id="268" r:id="rId5"/>
    <p:sldId id="267" r:id="rId6"/>
    <p:sldId id="260" r:id="rId7"/>
    <p:sldId id="265" r:id="rId8"/>
    <p:sldId id="262" r:id="rId9"/>
    <p:sldId id="263" r:id="rId10"/>
    <p:sldId id="258" r:id="rId11"/>
    <p:sldId id="259" r:id="rId12"/>
    <p:sldId id="269" r:id="rId13"/>
    <p:sldId id="270" r:id="rId14"/>
    <p:sldId id="271" r:id="rId15"/>
    <p:sldId id="273" r:id="rId16"/>
    <p:sldId id="281" r:id="rId17"/>
    <p:sldId id="277" r:id="rId18"/>
    <p:sldId id="279" r:id="rId19"/>
    <p:sldId id="275" r:id="rId20"/>
    <p:sldId id="272" r:id="rId21"/>
    <p:sldId id="274" r:id="rId22"/>
    <p:sldId id="276" r:id="rId23"/>
    <p:sldId id="282" r:id="rId24"/>
    <p:sldId id="283" r:id="rId25"/>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2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415A8E-4AC9-476F-AE32-B78A6E44B2D0}" v="1" dt="2021-04-27T15:20:22.599"/>
    <p1510:client id="{2D85C806-8D63-9740-A308-7E828CF11EC1}" v="5363" dt="2021-04-27T15:25:19.057"/>
    <p1510:client id="{31F91A5A-781E-4A55-90EF-6C9085A8DBE9}" v="4635" dt="2021-04-27T23:26:45.268"/>
    <p1510:client id="{641A7CA2-C76E-4184-B7F0-BE70AD8793D0}" v="1" dt="2021-04-27T12:28:41.677"/>
    <p1510:client id="{663E70FB-22E2-4E00-8ED8-B5534210FF3C}" v="707" dt="2021-04-27T23:14:10.185"/>
    <p1510:client id="{81C76D06-AD01-470C-A1F2-8DECD4D9C8E1}" v="21" dt="2021-04-27T01:58:18.209"/>
    <p1510:client id="{85FFF0B6-4814-492E-86B1-8890FE4FF803}" v="5" dt="2021-04-27T23:17:26.638"/>
    <p1510:client id="{947F59C0-112D-4828-8B13-D05F990A6852}" v="177" vWet="179" dt="2021-04-27T03:08:30.507"/>
    <p1510:client id="{A6ED4D4D-534E-44AA-B72F-701A1A4FA1E7}" v="31" dt="2021-04-27T02:03:52.011"/>
    <p1510:client id="{F5E88972-5D4C-4698-A6F1-307A9D3AF0FF}" v="5" dt="2021-04-27T23:19:56.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6" d="100"/>
          <a:sy n="156" d="100"/>
        </p:scale>
        <p:origin x="2604"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F86B0A-438E-EC4E-8CB3-98E8AC2D327F}"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8011EE90-6966-CE4E-A251-4118FC7230F1}">
      <dgm:prSet phldrT="[Text]" custT="1"/>
      <dgm:spPr/>
      <dgm:t>
        <a:bodyPr/>
        <a:lstStyle/>
        <a:p>
          <a:r>
            <a:rPr lang="en-US" sz="3200"/>
            <a:t>Age Group</a:t>
          </a:r>
        </a:p>
      </dgm:t>
    </dgm:pt>
    <dgm:pt modelId="{CA26A0C3-BEDE-834C-B259-19A2E1DC4CF1}" type="parTrans" cxnId="{2A4A4067-81C9-E04A-BE8A-6A7E6C362B5A}">
      <dgm:prSet/>
      <dgm:spPr/>
      <dgm:t>
        <a:bodyPr/>
        <a:lstStyle/>
        <a:p>
          <a:endParaRPr lang="en-US"/>
        </a:p>
      </dgm:t>
    </dgm:pt>
    <dgm:pt modelId="{98884DE5-0AEB-7745-A277-35E86318C4E3}" type="sibTrans" cxnId="{2A4A4067-81C9-E04A-BE8A-6A7E6C362B5A}">
      <dgm:prSet/>
      <dgm:spPr/>
      <dgm:t>
        <a:bodyPr/>
        <a:lstStyle/>
        <a:p>
          <a:endParaRPr lang="en-US"/>
        </a:p>
      </dgm:t>
    </dgm:pt>
    <dgm:pt modelId="{13105690-24E8-C545-BB2D-3D8F2897F97E}">
      <dgm:prSet phldrT="[Text]" custT="1"/>
      <dgm:spPr/>
      <dgm:t>
        <a:bodyPr/>
        <a:lstStyle/>
        <a:p>
          <a:r>
            <a:rPr lang="en-US" sz="1600"/>
            <a:t>Stratification by Platform</a:t>
          </a:r>
        </a:p>
      </dgm:t>
    </dgm:pt>
    <dgm:pt modelId="{E9D6E750-ECBC-C54D-A0A1-8C077C9DB09B}" type="parTrans" cxnId="{B48B5ACD-7E96-CF4F-8E6B-7AA703A5F9F6}">
      <dgm:prSet/>
      <dgm:spPr/>
      <dgm:t>
        <a:bodyPr/>
        <a:lstStyle/>
        <a:p>
          <a:endParaRPr lang="en-US"/>
        </a:p>
      </dgm:t>
    </dgm:pt>
    <dgm:pt modelId="{2B5EED06-C86A-3141-9258-9363E177E0CB}" type="sibTrans" cxnId="{B48B5ACD-7E96-CF4F-8E6B-7AA703A5F9F6}">
      <dgm:prSet/>
      <dgm:spPr/>
      <dgm:t>
        <a:bodyPr/>
        <a:lstStyle/>
        <a:p>
          <a:endParaRPr lang="en-US"/>
        </a:p>
      </dgm:t>
    </dgm:pt>
    <dgm:pt modelId="{E1832FE6-44A1-0247-B9FF-BE1E38AE09A0}">
      <dgm:prSet phldrT="[Text]" custT="1"/>
      <dgm:spPr/>
      <dgm:t>
        <a:bodyPr/>
        <a:lstStyle/>
        <a:p>
          <a:r>
            <a:rPr lang="en-US" sz="1800"/>
            <a:t>Focused by Content</a:t>
          </a:r>
        </a:p>
      </dgm:t>
    </dgm:pt>
    <dgm:pt modelId="{399F643B-0127-4E49-9EDE-D100B2A98D3D}" type="parTrans" cxnId="{25F6DECE-077B-074C-B76D-2890A2CD9F38}">
      <dgm:prSet/>
      <dgm:spPr/>
      <dgm:t>
        <a:bodyPr/>
        <a:lstStyle/>
        <a:p>
          <a:endParaRPr lang="en-US"/>
        </a:p>
      </dgm:t>
    </dgm:pt>
    <dgm:pt modelId="{B46154ED-8319-E046-800C-1D1B90F63AA9}" type="sibTrans" cxnId="{25F6DECE-077B-074C-B76D-2890A2CD9F38}">
      <dgm:prSet/>
      <dgm:spPr/>
      <dgm:t>
        <a:bodyPr/>
        <a:lstStyle/>
        <a:p>
          <a:endParaRPr lang="en-US"/>
        </a:p>
      </dgm:t>
    </dgm:pt>
    <dgm:pt modelId="{C3FE7646-1E18-4748-9432-5CCA86BD8196}">
      <dgm:prSet phldrT="[Text]" custT="1"/>
      <dgm:spPr/>
      <dgm:t>
        <a:bodyPr/>
        <a:lstStyle/>
        <a:p>
          <a:r>
            <a:rPr lang="en-US" sz="3200"/>
            <a:t>Quality</a:t>
          </a:r>
        </a:p>
      </dgm:t>
    </dgm:pt>
    <dgm:pt modelId="{C85CF716-D13B-684D-836D-F6D97A741308}" type="parTrans" cxnId="{B9D16988-20A6-8C4E-B2EA-76115577FF9B}">
      <dgm:prSet/>
      <dgm:spPr/>
      <dgm:t>
        <a:bodyPr/>
        <a:lstStyle/>
        <a:p>
          <a:endParaRPr lang="en-US"/>
        </a:p>
      </dgm:t>
    </dgm:pt>
    <dgm:pt modelId="{5F36419F-F968-D94E-81D3-F367F2AF6BB0}" type="sibTrans" cxnId="{B9D16988-20A6-8C4E-B2EA-76115577FF9B}">
      <dgm:prSet/>
      <dgm:spPr/>
      <dgm:t>
        <a:bodyPr/>
        <a:lstStyle/>
        <a:p>
          <a:endParaRPr lang="en-US"/>
        </a:p>
      </dgm:t>
    </dgm:pt>
    <dgm:pt modelId="{83B8211D-1F32-804C-B6F7-254CBAF21FBD}">
      <dgm:prSet phldrT="[Text]" custT="1"/>
      <dgm:spPr/>
      <dgm:t>
        <a:bodyPr/>
        <a:lstStyle/>
        <a:p>
          <a:r>
            <a:rPr lang="en-US" sz="3200"/>
            <a:t>Genres</a:t>
          </a:r>
        </a:p>
      </dgm:t>
    </dgm:pt>
    <dgm:pt modelId="{69EA98BB-9927-8F41-AEB1-A4F481E01826}" type="parTrans" cxnId="{DC5DB8AA-72C6-3A40-ADF8-2653AC10B787}">
      <dgm:prSet/>
      <dgm:spPr/>
      <dgm:t>
        <a:bodyPr/>
        <a:lstStyle/>
        <a:p>
          <a:endParaRPr lang="en-US"/>
        </a:p>
      </dgm:t>
    </dgm:pt>
    <dgm:pt modelId="{6E7B1A5B-2EE0-6842-865B-907B90345D5F}" type="sibTrans" cxnId="{DC5DB8AA-72C6-3A40-ADF8-2653AC10B787}">
      <dgm:prSet/>
      <dgm:spPr/>
      <dgm:t>
        <a:bodyPr/>
        <a:lstStyle/>
        <a:p>
          <a:endParaRPr lang="en-US"/>
        </a:p>
      </dgm:t>
    </dgm:pt>
    <dgm:pt modelId="{EBAAB30B-2EDA-FE41-8E7F-FE6CE100CF93}">
      <dgm:prSet phldrT="[Text]"/>
      <dgm:spPr/>
      <dgm:t>
        <a:bodyPr/>
        <a:lstStyle/>
        <a:p>
          <a:r>
            <a:rPr lang="en-US"/>
            <a:t>Number of movies by genres</a:t>
          </a:r>
        </a:p>
      </dgm:t>
    </dgm:pt>
    <dgm:pt modelId="{D5E0AE6F-6BCB-1840-9277-9DAD4DF9A1A6}" type="parTrans" cxnId="{AB09E719-6CD9-F749-82C3-3EBE38BCC25E}">
      <dgm:prSet/>
      <dgm:spPr/>
      <dgm:t>
        <a:bodyPr/>
        <a:lstStyle/>
        <a:p>
          <a:endParaRPr lang="en-US"/>
        </a:p>
      </dgm:t>
    </dgm:pt>
    <dgm:pt modelId="{A1FDF4F7-5E51-C946-9D3F-F03EA2917C92}" type="sibTrans" cxnId="{AB09E719-6CD9-F749-82C3-3EBE38BCC25E}">
      <dgm:prSet/>
      <dgm:spPr/>
      <dgm:t>
        <a:bodyPr/>
        <a:lstStyle/>
        <a:p>
          <a:endParaRPr lang="en-US"/>
        </a:p>
      </dgm:t>
    </dgm:pt>
    <dgm:pt modelId="{D5D99BB6-28A0-D74D-BE14-A7BE14228560}">
      <dgm:prSet phldrT="[Text]"/>
      <dgm:spPr/>
      <dgm:t>
        <a:bodyPr/>
        <a:lstStyle/>
        <a:p>
          <a:r>
            <a:rPr lang="en-US"/>
            <a:t>Proportion of movies per streaming service</a:t>
          </a:r>
        </a:p>
      </dgm:t>
    </dgm:pt>
    <dgm:pt modelId="{42A7508E-18FD-B04A-8091-08AACEEEF14F}" type="parTrans" cxnId="{EEC96EF3-0866-C446-9590-234FEE798930}">
      <dgm:prSet/>
      <dgm:spPr/>
      <dgm:t>
        <a:bodyPr/>
        <a:lstStyle/>
        <a:p>
          <a:endParaRPr lang="en-US"/>
        </a:p>
      </dgm:t>
    </dgm:pt>
    <dgm:pt modelId="{AC3FD633-5DA7-0042-A17A-36B6B155F4FC}" type="sibTrans" cxnId="{EEC96EF3-0866-C446-9590-234FEE798930}">
      <dgm:prSet/>
      <dgm:spPr/>
      <dgm:t>
        <a:bodyPr/>
        <a:lstStyle/>
        <a:p>
          <a:endParaRPr lang="en-US"/>
        </a:p>
      </dgm:t>
    </dgm:pt>
    <dgm:pt modelId="{B548004A-1C6D-AB41-B8E9-D916E5D8E76D}">
      <dgm:prSet phldrT="[Text]" custT="1"/>
      <dgm:spPr/>
      <dgm:t>
        <a:bodyPr/>
        <a:lstStyle/>
        <a:p>
          <a:r>
            <a:rPr lang="en-US" sz="1800"/>
            <a:t>Distribution of movies by IMDb scores</a:t>
          </a:r>
        </a:p>
      </dgm:t>
    </dgm:pt>
    <dgm:pt modelId="{2C010A74-AFDD-C543-80BC-CAB1FDF1A913}" type="parTrans" cxnId="{C7BB4633-152F-4932-BE7B-38642047449C}">
      <dgm:prSet/>
      <dgm:spPr/>
      <dgm:t>
        <a:bodyPr/>
        <a:lstStyle/>
        <a:p>
          <a:endParaRPr lang="en-US"/>
        </a:p>
      </dgm:t>
    </dgm:pt>
    <dgm:pt modelId="{F99D5043-4219-F54E-BF0A-76E93491395F}" type="sibTrans" cxnId="{C7BB4633-152F-4932-BE7B-38642047449C}">
      <dgm:prSet/>
      <dgm:spPr/>
      <dgm:t>
        <a:bodyPr/>
        <a:lstStyle/>
        <a:p>
          <a:endParaRPr lang="en-US"/>
        </a:p>
      </dgm:t>
    </dgm:pt>
    <dgm:pt modelId="{50670458-BE80-1D48-AA30-BCA292C6A662}">
      <dgm:prSet phldrT="[Text]" custT="1"/>
      <dgm:spPr/>
      <dgm:t>
        <a:bodyPr/>
        <a:lstStyle/>
        <a:p>
          <a:r>
            <a:rPr lang="en-US" sz="1800"/>
            <a:t>Run-Time and IMDb</a:t>
          </a:r>
        </a:p>
      </dgm:t>
    </dgm:pt>
    <dgm:pt modelId="{8C51CE2C-0BBA-BD4B-B3D5-F83C4D85ECB0}" type="parTrans" cxnId="{59D9B1CD-2606-4887-827C-DF4273028DEF}">
      <dgm:prSet/>
      <dgm:spPr/>
      <dgm:t>
        <a:bodyPr/>
        <a:lstStyle/>
        <a:p>
          <a:endParaRPr lang="en-US"/>
        </a:p>
      </dgm:t>
    </dgm:pt>
    <dgm:pt modelId="{8ADE875D-599A-1340-B9CB-1D07ACD87C2E}" type="sibTrans" cxnId="{59D9B1CD-2606-4887-827C-DF4273028DEF}">
      <dgm:prSet/>
      <dgm:spPr/>
      <dgm:t>
        <a:bodyPr/>
        <a:lstStyle/>
        <a:p>
          <a:endParaRPr lang="en-US"/>
        </a:p>
      </dgm:t>
    </dgm:pt>
    <dgm:pt modelId="{F3E15290-6941-354C-B129-6122278634A8}">
      <dgm:prSet phldrT="[Text]" custT="1"/>
      <dgm:spPr/>
      <dgm:t>
        <a:bodyPr/>
        <a:lstStyle/>
        <a:p>
          <a:r>
            <a:rPr lang="en-US" sz="1800"/>
            <a:t>Focused by Ratings</a:t>
          </a:r>
        </a:p>
      </dgm:t>
    </dgm:pt>
    <dgm:pt modelId="{20C81AF8-7C7E-B741-B8B4-F12174E58327}" type="parTrans" cxnId="{A87CBD20-E0D3-4710-B85A-CC5217782818}">
      <dgm:prSet/>
      <dgm:spPr/>
      <dgm:t>
        <a:bodyPr/>
        <a:lstStyle/>
        <a:p>
          <a:endParaRPr lang="en-US"/>
        </a:p>
      </dgm:t>
    </dgm:pt>
    <dgm:pt modelId="{66C51DBA-996A-3643-9E25-60523589152D}" type="sibTrans" cxnId="{A87CBD20-E0D3-4710-B85A-CC5217782818}">
      <dgm:prSet/>
      <dgm:spPr/>
      <dgm:t>
        <a:bodyPr/>
        <a:lstStyle/>
        <a:p>
          <a:endParaRPr lang="en-US"/>
        </a:p>
      </dgm:t>
    </dgm:pt>
    <dgm:pt modelId="{5A4C3647-4F03-5948-8907-DE33753F6BAA}">
      <dgm:prSet phldrT="[Text]" custT="1"/>
      <dgm:spPr/>
      <dgm:t>
        <a:bodyPr/>
        <a:lstStyle/>
        <a:p>
          <a:r>
            <a:rPr lang="en-US" sz="3200"/>
            <a:t>Language</a:t>
          </a:r>
          <a:endParaRPr lang="en-US" sz="1800"/>
        </a:p>
      </dgm:t>
    </dgm:pt>
    <dgm:pt modelId="{ACB8C9B5-90CB-9D45-9CBC-EE8444D270B1}" type="parTrans" cxnId="{07091344-B15B-C84B-9132-A7252A7DAF53}">
      <dgm:prSet/>
      <dgm:spPr/>
      <dgm:t>
        <a:bodyPr/>
        <a:lstStyle/>
        <a:p>
          <a:endParaRPr lang="en-US"/>
        </a:p>
      </dgm:t>
    </dgm:pt>
    <dgm:pt modelId="{94F12A33-9F23-3C4C-85C0-833A3F46F08A}" type="sibTrans" cxnId="{07091344-B15B-C84B-9132-A7252A7DAF53}">
      <dgm:prSet/>
      <dgm:spPr/>
      <dgm:t>
        <a:bodyPr/>
        <a:lstStyle/>
        <a:p>
          <a:endParaRPr lang="en-US"/>
        </a:p>
      </dgm:t>
    </dgm:pt>
    <dgm:pt modelId="{A13B9548-614C-EE44-9352-3EC0B6677EEF}">
      <dgm:prSet phldrT="[Text]"/>
      <dgm:spPr/>
      <dgm:t>
        <a:bodyPr/>
        <a:lstStyle/>
        <a:p>
          <a:r>
            <a:rPr lang="en-US"/>
            <a:t>English</a:t>
          </a:r>
        </a:p>
      </dgm:t>
    </dgm:pt>
    <dgm:pt modelId="{5CC1A0A7-F32D-A24F-8269-73054736E82A}" type="parTrans" cxnId="{DFA352A1-ED53-5E4F-9BCF-569716AEE483}">
      <dgm:prSet/>
      <dgm:spPr/>
      <dgm:t>
        <a:bodyPr/>
        <a:lstStyle/>
        <a:p>
          <a:endParaRPr lang="en-US"/>
        </a:p>
      </dgm:t>
    </dgm:pt>
    <dgm:pt modelId="{75FCEC4A-4BF5-5149-AE93-428608F727BB}" type="sibTrans" cxnId="{DFA352A1-ED53-5E4F-9BCF-569716AEE483}">
      <dgm:prSet/>
      <dgm:spPr/>
      <dgm:t>
        <a:bodyPr/>
        <a:lstStyle/>
        <a:p>
          <a:endParaRPr lang="en-US"/>
        </a:p>
      </dgm:t>
    </dgm:pt>
    <dgm:pt modelId="{40AA1135-BF43-CF4C-89D4-A2AB6270FC49}">
      <dgm:prSet phldrT="[Text]"/>
      <dgm:spPr/>
      <dgm:t>
        <a:bodyPr/>
        <a:lstStyle/>
        <a:p>
          <a:r>
            <a:rPr lang="en-US"/>
            <a:t>Non-English</a:t>
          </a:r>
        </a:p>
      </dgm:t>
    </dgm:pt>
    <dgm:pt modelId="{DD7CC835-1DAB-D94D-BB86-BEFEBAD91FA9}" type="parTrans" cxnId="{1E241197-F280-054C-BDED-6FA6EEEA01F3}">
      <dgm:prSet/>
      <dgm:spPr/>
      <dgm:t>
        <a:bodyPr/>
        <a:lstStyle/>
        <a:p>
          <a:endParaRPr lang="en-US"/>
        </a:p>
      </dgm:t>
    </dgm:pt>
    <dgm:pt modelId="{650A4797-A093-5446-B142-2C8E7613767A}" type="sibTrans" cxnId="{1E241197-F280-054C-BDED-6FA6EEEA01F3}">
      <dgm:prSet/>
      <dgm:spPr/>
      <dgm:t>
        <a:bodyPr/>
        <a:lstStyle/>
        <a:p>
          <a:endParaRPr lang="en-US"/>
        </a:p>
      </dgm:t>
    </dgm:pt>
    <dgm:pt modelId="{7DAE0F03-F563-504D-8F6C-DAEBE1357E01}" type="pres">
      <dgm:prSet presAssocID="{5DF86B0A-438E-EC4E-8CB3-98E8AC2D327F}" presName="Name0" presStyleCnt="0">
        <dgm:presLayoutVars>
          <dgm:chMax val="7"/>
          <dgm:dir/>
          <dgm:animLvl val="lvl"/>
          <dgm:resizeHandles val="exact"/>
        </dgm:presLayoutVars>
      </dgm:prSet>
      <dgm:spPr/>
    </dgm:pt>
    <dgm:pt modelId="{B58F2221-EB6C-E843-A4F4-248683DC1A57}" type="pres">
      <dgm:prSet presAssocID="{8011EE90-6966-CE4E-A251-4118FC7230F1}" presName="circle1" presStyleLbl="node1" presStyleIdx="0" presStyleCnt="4"/>
      <dgm:spPr/>
    </dgm:pt>
    <dgm:pt modelId="{20434A4E-B494-334E-B5DA-C09FA7420757}" type="pres">
      <dgm:prSet presAssocID="{8011EE90-6966-CE4E-A251-4118FC7230F1}" presName="space" presStyleCnt="0"/>
      <dgm:spPr/>
    </dgm:pt>
    <dgm:pt modelId="{3A1A0813-A672-0446-8B98-150D9B5401A5}" type="pres">
      <dgm:prSet presAssocID="{8011EE90-6966-CE4E-A251-4118FC7230F1}" presName="rect1" presStyleLbl="alignAcc1" presStyleIdx="0" presStyleCnt="4"/>
      <dgm:spPr/>
    </dgm:pt>
    <dgm:pt modelId="{305C3439-7F95-FB42-853E-AD83193DC0B4}" type="pres">
      <dgm:prSet presAssocID="{C3FE7646-1E18-4748-9432-5CCA86BD8196}" presName="vertSpace2" presStyleLbl="node1" presStyleIdx="0" presStyleCnt="4"/>
      <dgm:spPr/>
    </dgm:pt>
    <dgm:pt modelId="{FEBB5204-7C5C-6640-A9EA-E26465C28AA6}" type="pres">
      <dgm:prSet presAssocID="{C3FE7646-1E18-4748-9432-5CCA86BD8196}" presName="circle2" presStyleLbl="node1" presStyleIdx="1" presStyleCnt="4"/>
      <dgm:spPr/>
    </dgm:pt>
    <dgm:pt modelId="{0F5AA194-0F5B-8B4D-9A83-AC796E41B2D9}" type="pres">
      <dgm:prSet presAssocID="{C3FE7646-1E18-4748-9432-5CCA86BD8196}" presName="rect2" presStyleLbl="alignAcc1" presStyleIdx="1" presStyleCnt="4"/>
      <dgm:spPr/>
    </dgm:pt>
    <dgm:pt modelId="{4B0F743F-54E9-3049-A0BF-E43FDE0D605E}" type="pres">
      <dgm:prSet presAssocID="{5A4C3647-4F03-5948-8907-DE33753F6BAA}" presName="vertSpace3" presStyleLbl="node1" presStyleIdx="1" presStyleCnt="4"/>
      <dgm:spPr/>
    </dgm:pt>
    <dgm:pt modelId="{38B73D1A-94CA-1146-A202-C4F34093BAFF}" type="pres">
      <dgm:prSet presAssocID="{5A4C3647-4F03-5948-8907-DE33753F6BAA}" presName="circle3" presStyleLbl="node1" presStyleIdx="2" presStyleCnt="4"/>
      <dgm:spPr/>
    </dgm:pt>
    <dgm:pt modelId="{1FC94B97-3931-A144-9B35-8AE70586A215}" type="pres">
      <dgm:prSet presAssocID="{5A4C3647-4F03-5948-8907-DE33753F6BAA}" presName="rect3" presStyleLbl="alignAcc1" presStyleIdx="2" presStyleCnt="4"/>
      <dgm:spPr/>
    </dgm:pt>
    <dgm:pt modelId="{C02671F4-16BA-E843-A9C6-6A78183D5DEE}" type="pres">
      <dgm:prSet presAssocID="{83B8211D-1F32-804C-B6F7-254CBAF21FBD}" presName="vertSpace4" presStyleLbl="node1" presStyleIdx="2" presStyleCnt="4"/>
      <dgm:spPr/>
    </dgm:pt>
    <dgm:pt modelId="{7ECDDABB-528B-E04A-B46D-507C06149AD4}" type="pres">
      <dgm:prSet presAssocID="{83B8211D-1F32-804C-B6F7-254CBAF21FBD}" presName="circle4" presStyleLbl="node1" presStyleIdx="3" presStyleCnt="4"/>
      <dgm:spPr/>
    </dgm:pt>
    <dgm:pt modelId="{8C785F28-F84A-6440-974B-8F4CDC720478}" type="pres">
      <dgm:prSet presAssocID="{83B8211D-1F32-804C-B6F7-254CBAF21FBD}" presName="rect4" presStyleLbl="alignAcc1" presStyleIdx="3" presStyleCnt="4"/>
      <dgm:spPr/>
    </dgm:pt>
    <dgm:pt modelId="{565FBE17-7E5F-E94B-B90D-14A51FB172CA}" type="pres">
      <dgm:prSet presAssocID="{8011EE90-6966-CE4E-A251-4118FC7230F1}" presName="rect1ParTx" presStyleLbl="alignAcc1" presStyleIdx="3" presStyleCnt="4">
        <dgm:presLayoutVars>
          <dgm:chMax val="1"/>
          <dgm:bulletEnabled val="1"/>
        </dgm:presLayoutVars>
      </dgm:prSet>
      <dgm:spPr/>
    </dgm:pt>
    <dgm:pt modelId="{9942BB72-C433-AA4B-8D21-2AED5B463FA7}" type="pres">
      <dgm:prSet presAssocID="{8011EE90-6966-CE4E-A251-4118FC7230F1}" presName="rect1ChTx" presStyleLbl="alignAcc1" presStyleIdx="3" presStyleCnt="4">
        <dgm:presLayoutVars>
          <dgm:bulletEnabled val="1"/>
        </dgm:presLayoutVars>
      </dgm:prSet>
      <dgm:spPr/>
    </dgm:pt>
    <dgm:pt modelId="{0A43D399-72CF-7642-BDCE-2A435AAE282A}" type="pres">
      <dgm:prSet presAssocID="{C3FE7646-1E18-4748-9432-5CCA86BD8196}" presName="rect2ParTx" presStyleLbl="alignAcc1" presStyleIdx="3" presStyleCnt="4">
        <dgm:presLayoutVars>
          <dgm:chMax val="1"/>
          <dgm:bulletEnabled val="1"/>
        </dgm:presLayoutVars>
      </dgm:prSet>
      <dgm:spPr/>
    </dgm:pt>
    <dgm:pt modelId="{A7446BF7-09D2-AB4D-82D6-A073F3761C62}" type="pres">
      <dgm:prSet presAssocID="{C3FE7646-1E18-4748-9432-5CCA86BD8196}" presName="rect2ChTx" presStyleLbl="alignAcc1" presStyleIdx="3" presStyleCnt="4">
        <dgm:presLayoutVars>
          <dgm:bulletEnabled val="1"/>
        </dgm:presLayoutVars>
      </dgm:prSet>
      <dgm:spPr/>
    </dgm:pt>
    <dgm:pt modelId="{B6C80035-2025-8B40-B6CB-0941BA76B2A8}" type="pres">
      <dgm:prSet presAssocID="{5A4C3647-4F03-5948-8907-DE33753F6BAA}" presName="rect3ParTx" presStyleLbl="alignAcc1" presStyleIdx="3" presStyleCnt="4">
        <dgm:presLayoutVars>
          <dgm:chMax val="1"/>
          <dgm:bulletEnabled val="1"/>
        </dgm:presLayoutVars>
      </dgm:prSet>
      <dgm:spPr/>
    </dgm:pt>
    <dgm:pt modelId="{79A92181-D3A0-8344-BB3B-FBB02B39F755}" type="pres">
      <dgm:prSet presAssocID="{5A4C3647-4F03-5948-8907-DE33753F6BAA}" presName="rect3ChTx" presStyleLbl="alignAcc1" presStyleIdx="3" presStyleCnt="4">
        <dgm:presLayoutVars>
          <dgm:bulletEnabled val="1"/>
        </dgm:presLayoutVars>
      </dgm:prSet>
      <dgm:spPr/>
    </dgm:pt>
    <dgm:pt modelId="{DB5B427F-F3B6-C448-B95D-80EF9ED1FA6D}" type="pres">
      <dgm:prSet presAssocID="{83B8211D-1F32-804C-B6F7-254CBAF21FBD}" presName="rect4ParTx" presStyleLbl="alignAcc1" presStyleIdx="3" presStyleCnt="4">
        <dgm:presLayoutVars>
          <dgm:chMax val="1"/>
          <dgm:bulletEnabled val="1"/>
        </dgm:presLayoutVars>
      </dgm:prSet>
      <dgm:spPr/>
    </dgm:pt>
    <dgm:pt modelId="{84F71360-543F-9846-95F2-565A2AA29FA9}" type="pres">
      <dgm:prSet presAssocID="{83B8211D-1F32-804C-B6F7-254CBAF21FBD}" presName="rect4ChTx" presStyleLbl="alignAcc1" presStyleIdx="3" presStyleCnt="4">
        <dgm:presLayoutVars>
          <dgm:bulletEnabled val="1"/>
        </dgm:presLayoutVars>
      </dgm:prSet>
      <dgm:spPr/>
    </dgm:pt>
  </dgm:ptLst>
  <dgm:cxnLst>
    <dgm:cxn modelId="{AB09E719-6CD9-F749-82C3-3EBE38BCC25E}" srcId="{83B8211D-1F32-804C-B6F7-254CBAF21FBD}" destId="{EBAAB30B-2EDA-FE41-8E7F-FE6CE100CF93}" srcOrd="0" destOrd="0" parTransId="{D5E0AE6F-6BCB-1840-9277-9DAD4DF9A1A6}" sibTransId="{A1FDF4F7-5E51-C946-9D3F-F03EA2917C92}"/>
    <dgm:cxn modelId="{4F36E01B-8CFC-4946-96C3-C1E78382758B}" type="presOf" srcId="{D5D99BB6-28A0-D74D-BE14-A7BE14228560}" destId="{84F71360-543F-9846-95F2-565A2AA29FA9}" srcOrd="0" destOrd="1" presId="urn:microsoft.com/office/officeart/2005/8/layout/target3"/>
    <dgm:cxn modelId="{A283B11E-DEC8-8642-9F1A-F0613F5D60A0}" type="presOf" srcId="{A13B9548-614C-EE44-9352-3EC0B6677EEF}" destId="{79A92181-D3A0-8344-BB3B-FBB02B39F755}" srcOrd="0" destOrd="0" presId="urn:microsoft.com/office/officeart/2005/8/layout/target3"/>
    <dgm:cxn modelId="{A87CBD20-E0D3-4710-B85A-CC5217782818}" srcId="{8011EE90-6966-CE4E-A251-4118FC7230F1}" destId="{F3E15290-6941-354C-B129-6122278634A8}" srcOrd="2" destOrd="0" parTransId="{20C81AF8-7C7E-B741-B8B4-F12174E58327}" sibTransId="{66C51DBA-996A-3643-9E25-60523589152D}"/>
    <dgm:cxn modelId="{11C3E02C-56C2-0149-9065-5487951D50B8}" type="presOf" srcId="{8011EE90-6966-CE4E-A251-4118FC7230F1}" destId="{565FBE17-7E5F-E94B-B90D-14A51FB172CA}" srcOrd="1" destOrd="0" presId="urn:microsoft.com/office/officeart/2005/8/layout/target3"/>
    <dgm:cxn modelId="{CBC12133-C797-3646-A04D-5D614A214C25}" type="presOf" srcId="{E1832FE6-44A1-0247-B9FF-BE1E38AE09A0}" destId="{9942BB72-C433-AA4B-8D21-2AED5B463FA7}" srcOrd="0" destOrd="1" presId="urn:microsoft.com/office/officeart/2005/8/layout/target3"/>
    <dgm:cxn modelId="{C7BB4633-152F-4932-BE7B-38642047449C}" srcId="{C3FE7646-1E18-4748-9432-5CCA86BD8196}" destId="{B548004A-1C6D-AB41-B8E9-D916E5D8E76D}" srcOrd="1" destOrd="0" parTransId="{2C010A74-AFDD-C543-80BC-CAB1FDF1A913}" sibTransId="{F99D5043-4219-F54E-BF0A-76E93491395F}"/>
    <dgm:cxn modelId="{52D69733-1825-C14B-BED2-AA0B554B5F5F}" type="presOf" srcId="{B548004A-1C6D-AB41-B8E9-D916E5D8E76D}" destId="{A7446BF7-09D2-AB4D-82D6-A073F3761C62}" srcOrd="0" destOrd="1" presId="urn:microsoft.com/office/officeart/2005/8/layout/target3"/>
    <dgm:cxn modelId="{335BF342-0538-5F48-B7FB-D6134BE1DE4C}" type="presOf" srcId="{5DF86B0A-438E-EC4E-8CB3-98E8AC2D327F}" destId="{7DAE0F03-F563-504D-8F6C-DAEBE1357E01}" srcOrd="0" destOrd="0" presId="urn:microsoft.com/office/officeart/2005/8/layout/target3"/>
    <dgm:cxn modelId="{07091344-B15B-C84B-9132-A7252A7DAF53}" srcId="{5DF86B0A-438E-EC4E-8CB3-98E8AC2D327F}" destId="{5A4C3647-4F03-5948-8907-DE33753F6BAA}" srcOrd="2" destOrd="0" parTransId="{ACB8C9B5-90CB-9D45-9CBC-EE8444D270B1}" sibTransId="{94F12A33-9F23-3C4C-85C0-833A3F46F08A}"/>
    <dgm:cxn modelId="{D82E1C44-EC95-024C-B310-95321DBDB550}" type="presOf" srcId="{83B8211D-1F32-804C-B6F7-254CBAF21FBD}" destId="{8C785F28-F84A-6440-974B-8F4CDC720478}" srcOrd="0" destOrd="0" presId="urn:microsoft.com/office/officeart/2005/8/layout/target3"/>
    <dgm:cxn modelId="{2A4A4067-81C9-E04A-BE8A-6A7E6C362B5A}" srcId="{5DF86B0A-438E-EC4E-8CB3-98E8AC2D327F}" destId="{8011EE90-6966-CE4E-A251-4118FC7230F1}" srcOrd="0" destOrd="0" parTransId="{CA26A0C3-BEDE-834C-B259-19A2E1DC4CF1}" sibTransId="{98884DE5-0AEB-7745-A277-35E86318C4E3}"/>
    <dgm:cxn modelId="{841B3271-0DAB-2648-8533-C6A7E4CBB2F5}" type="presOf" srcId="{40AA1135-BF43-CF4C-89D4-A2AB6270FC49}" destId="{79A92181-D3A0-8344-BB3B-FBB02B39F755}" srcOrd="0" destOrd="1" presId="urn:microsoft.com/office/officeart/2005/8/layout/target3"/>
    <dgm:cxn modelId="{22776D7B-2706-3B47-932D-297BBD259052}" type="presOf" srcId="{13105690-24E8-C545-BB2D-3D8F2897F97E}" destId="{9942BB72-C433-AA4B-8D21-2AED5B463FA7}" srcOrd="0" destOrd="0" presId="urn:microsoft.com/office/officeart/2005/8/layout/target3"/>
    <dgm:cxn modelId="{52E34E80-B940-E946-923C-3A8CA838D4F0}" type="presOf" srcId="{5A4C3647-4F03-5948-8907-DE33753F6BAA}" destId="{B6C80035-2025-8B40-B6CB-0941BA76B2A8}" srcOrd="1" destOrd="0" presId="urn:microsoft.com/office/officeart/2005/8/layout/target3"/>
    <dgm:cxn modelId="{B9D16988-20A6-8C4E-B2EA-76115577FF9B}" srcId="{5DF86B0A-438E-EC4E-8CB3-98E8AC2D327F}" destId="{C3FE7646-1E18-4748-9432-5CCA86BD8196}" srcOrd="1" destOrd="0" parTransId="{C85CF716-D13B-684D-836D-F6D97A741308}" sibTransId="{5F36419F-F968-D94E-81D3-F367F2AF6BB0}"/>
    <dgm:cxn modelId="{D71EFD93-0CE6-C043-AF6A-FA06B6949F99}" type="presOf" srcId="{EBAAB30B-2EDA-FE41-8E7F-FE6CE100CF93}" destId="{84F71360-543F-9846-95F2-565A2AA29FA9}" srcOrd="0" destOrd="0" presId="urn:microsoft.com/office/officeart/2005/8/layout/target3"/>
    <dgm:cxn modelId="{1E241197-F280-054C-BDED-6FA6EEEA01F3}" srcId="{5A4C3647-4F03-5948-8907-DE33753F6BAA}" destId="{40AA1135-BF43-CF4C-89D4-A2AB6270FC49}" srcOrd="1" destOrd="0" parTransId="{DD7CC835-1DAB-D94D-BB86-BEFEBAD91FA9}" sibTransId="{650A4797-A093-5446-B142-2C8E7613767A}"/>
    <dgm:cxn modelId="{DFA352A1-ED53-5E4F-9BCF-569716AEE483}" srcId="{5A4C3647-4F03-5948-8907-DE33753F6BAA}" destId="{A13B9548-614C-EE44-9352-3EC0B6677EEF}" srcOrd="0" destOrd="0" parTransId="{5CC1A0A7-F32D-A24F-8269-73054736E82A}" sibTransId="{75FCEC4A-4BF5-5149-AE93-428608F727BB}"/>
    <dgm:cxn modelId="{DC5DB8AA-72C6-3A40-ADF8-2653AC10B787}" srcId="{5DF86B0A-438E-EC4E-8CB3-98E8AC2D327F}" destId="{83B8211D-1F32-804C-B6F7-254CBAF21FBD}" srcOrd="3" destOrd="0" parTransId="{69EA98BB-9927-8F41-AEB1-A4F481E01826}" sibTransId="{6E7B1A5B-2EE0-6842-865B-907B90345D5F}"/>
    <dgm:cxn modelId="{C5250FBD-2786-5943-A3ED-6321CB9D3598}" type="presOf" srcId="{F3E15290-6941-354C-B129-6122278634A8}" destId="{9942BB72-C433-AA4B-8D21-2AED5B463FA7}" srcOrd="0" destOrd="2" presId="urn:microsoft.com/office/officeart/2005/8/layout/target3"/>
    <dgm:cxn modelId="{4B61F7C5-B681-9341-9FA9-E2E5477D303E}" type="presOf" srcId="{83B8211D-1F32-804C-B6F7-254CBAF21FBD}" destId="{DB5B427F-F3B6-C448-B95D-80EF9ED1FA6D}" srcOrd="1" destOrd="0" presId="urn:microsoft.com/office/officeart/2005/8/layout/target3"/>
    <dgm:cxn modelId="{B48B5ACD-7E96-CF4F-8E6B-7AA703A5F9F6}" srcId="{8011EE90-6966-CE4E-A251-4118FC7230F1}" destId="{13105690-24E8-C545-BB2D-3D8F2897F97E}" srcOrd="0" destOrd="0" parTransId="{E9D6E750-ECBC-C54D-A0A1-8C077C9DB09B}" sibTransId="{2B5EED06-C86A-3141-9258-9363E177E0CB}"/>
    <dgm:cxn modelId="{59D9B1CD-2606-4887-827C-DF4273028DEF}" srcId="{C3FE7646-1E18-4748-9432-5CCA86BD8196}" destId="{50670458-BE80-1D48-AA30-BCA292C6A662}" srcOrd="0" destOrd="0" parTransId="{8C51CE2C-0BBA-BD4B-B3D5-F83C4D85ECB0}" sibTransId="{8ADE875D-599A-1340-B9CB-1D07ACD87C2E}"/>
    <dgm:cxn modelId="{25F6DECE-077B-074C-B76D-2890A2CD9F38}" srcId="{8011EE90-6966-CE4E-A251-4118FC7230F1}" destId="{E1832FE6-44A1-0247-B9FF-BE1E38AE09A0}" srcOrd="1" destOrd="0" parTransId="{399F643B-0127-4E49-9EDE-D100B2A98D3D}" sibTransId="{B46154ED-8319-E046-800C-1D1B90F63AA9}"/>
    <dgm:cxn modelId="{D8C093D0-61F7-F24D-ACBC-9389E3F040D2}" type="presOf" srcId="{C3FE7646-1E18-4748-9432-5CCA86BD8196}" destId="{0A43D399-72CF-7642-BDCE-2A435AAE282A}" srcOrd="1" destOrd="0" presId="urn:microsoft.com/office/officeart/2005/8/layout/target3"/>
    <dgm:cxn modelId="{726E61D9-D82B-244F-B369-B21F22A93527}" type="presOf" srcId="{50670458-BE80-1D48-AA30-BCA292C6A662}" destId="{A7446BF7-09D2-AB4D-82D6-A073F3761C62}" srcOrd="0" destOrd="0" presId="urn:microsoft.com/office/officeart/2005/8/layout/target3"/>
    <dgm:cxn modelId="{C9083ADB-BD31-484D-8738-4E3013AD9F14}" type="presOf" srcId="{8011EE90-6966-CE4E-A251-4118FC7230F1}" destId="{3A1A0813-A672-0446-8B98-150D9B5401A5}" srcOrd="0" destOrd="0" presId="urn:microsoft.com/office/officeart/2005/8/layout/target3"/>
    <dgm:cxn modelId="{289264EA-426D-9448-B60C-517E7749AD43}" type="presOf" srcId="{C3FE7646-1E18-4748-9432-5CCA86BD8196}" destId="{0F5AA194-0F5B-8B4D-9A83-AC796E41B2D9}" srcOrd="0" destOrd="0" presId="urn:microsoft.com/office/officeart/2005/8/layout/target3"/>
    <dgm:cxn modelId="{F26AE2EF-D76E-6048-88D1-BAAF17BB536C}" type="presOf" srcId="{5A4C3647-4F03-5948-8907-DE33753F6BAA}" destId="{1FC94B97-3931-A144-9B35-8AE70586A215}" srcOrd="0" destOrd="0" presId="urn:microsoft.com/office/officeart/2005/8/layout/target3"/>
    <dgm:cxn modelId="{EEC96EF3-0866-C446-9590-234FEE798930}" srcId="{83B8211D-1F32-804C-B6F7-254CBAF21FBD}" destId="{D5D99BB6-28A0-D74D-BE14-A7BE14228560}" srcOrd="1" destOrd="0" parTransId="{42A7508E-18FD-B04A-8091-08AACEEEF14F}" sibTransId="{AC3FD633-5DA7-0042-A17A-36B6B155F4FC}"/>
    <dgm:cxn modelId="{8AD8C3F0-E11F-7D42-A766-E6BD88A2E36D}" type="presParOf" srcId="{7DAE0F03-F563-504D-8F6C-DAEBE1357E01}" destId="{B58F2221-EB6C-E843-A4F4-248683DC1A57}" srcOrd="0" destOrd="0" presId="urn:microsoft.com/office/officeart/2005/8/layout/target3"/>
    <dgm:cxn modelId="{FBBD01DB-77C5-DA47-A253-1496196767F6}" type="presParOf" srcId="{7DAE0F03-F563-504D-8F6C-DAEBE1357E01}" destId="{20434A4E-B494-334E-B5DA-C09FA7420757}" srcOrd="1" destOrd="0" presId="urn:microsoft.com/office/officeart/2005/8/layout/target3"/>
    <dgm:cxn modelId="{5383E173-AFFC-1C43-A42A-3FD57F13A87F}" type="presParOf" srcId="{7DAE0F03-F563-504D-8F6C-DAEBE1357E01}" destId="{3A1A0813-A672-0446-8B98-150D9B5401A5}" srcOrd="2" destOrd="0" presId="urn:microsoft.com/office/officeart/2005/8/layout/target3"/>
    <dgm:cxn modelId="{07837EDA-B67A-484C-957B-A39666BC8F87}" type="presParOf" srcId="{7DAE0F03-F563-504D-8F6C-DAEBE1357E01}" destId="{305C3439-7F95-FB42-853E-AD83193DC0B4}" srcOrd="3" destOrd="0" presId="urn:microsoft.com/office/officeart/2005/8/layout/target3"/>
    <dgm:cxn modelId="{5EA19C9B-E742-F240-AAC1-7B42B55878CA}" type="presParOf" srcId="{7DAE0F03-F563-504D-8F6C-DAEBE1357E01}" destId="{FEBB5204-7C5C-6640-A9EA-E26465C28AA6}" srcOrd="4" destOrd="0" presId="urn:microsoft.com/office/officeart/2005/8/layout/target3"/>
    <dgm:cxn modelId="{CF879D0E-EDC9-2244-BC2D-D23C497FB3A2}" type="presParOf" srcId="{7DAE0F03-F563-504D-8F6C-DAEBE1357E01}" destId="{0F5AA194-0F5B-8B4D-9A83-AC796E41B2D9}" srcOrd="5" destOrd="0" presId="urn:microsoft.com/office/officeart/2005/8/layout/target3"/>
    <dgm:cxn modelId="{9A95CA6A-7B7B-7B4A-857B-6E6BD9F85ED1}" type="presParOf" srcId="{7DAE0F03-F563-504D-8F6C-DAEBE1357E01}" destId="{4B0F743F-54E9-3049-A0BF-E43FDE0D605E}" srcOrd="6" destOrd="0" presId="urn:microsoft.com/office/officeart/2005/8/layout/target3"/>
    <dgm:cxn modelId="{C9B262CF-EC38-8E4C-81EC-747B5A6894E4}" type="presParOf" srcId="{7DAE0F03-F563-504D-8F6C-DAEBE1357E01}" destId="{38B73D1A-94CA-1146-A202-C4F34093BAFF}" srcOrd="7" destOrd="0" presId="urn:microsoft.com/office/officeart/2005/8/layout/target3"/>
    <dgm:cxn modelId="{EFF4B911-77BE-DA44-938B-F6FC3E8CEED0}" type="presParOf" srcId="{7DAE0F03-F563-504D-8F6C-DAEBE1357E01}" destId="{1FC94B97-3931-A144-9B35-8AE70586A215}" srcOrd="8" destOrd="0" presId="urn:microsoft.com/office/officeart/2005/8/layout/target3"/>
    <dgm:cxn modelId="{EB1E9F49-E608-5343-9704-32BE28D0CAD3}" type="presParOf" srcId="{7DAE0F03-F563-504D-8F6C-DAEBE1357E01}" destId="{C02671F4-16BA-E843-A9C6-6A78183D5DEE}" srcOrd="9" destOrd="0" presId="urn:microsoft.com/office/officeart/2005/8/layout/target3"/>
    <dgm:cxn modelId="{D49107B7-5535-3A4A-A628-F3F383C38DDB}" type="presParOf" srcId="{7DAE0F03-F563-504D-8F6C-DAEBE1357E01}" destId="{7ECDDABB-528B-E04A-B46D-507C06149AD4}" srcOrd="10" destOrd="0" presId="urn:microsoft.com/office/officeart/2005/8/layout/target3"/>
    <dgm:cxn modelId="{77B6B922-43DD-3243-867C-85052C78D75B}" type="presParOf" srcId="{7DAE0F03-F563-504D-8F6C-DAEBE1357E01}" destId="{8C785F28-F84A-6440-974B-8F4CDC720478}" srcOrd="11" destOrd="0" presId="urn:microsoft.com/office/officeart/2005/8/layout/target3"/>
    <dgm:cxn modelId="{9B1ECE1A-DD83-764E-B534-56E4541BBE2D}" type="presParOf" srcId="{7DAE0F03-F563-504D-8F6C-DAEBE1357E01}" destId="{565FBE17-7E5F-E94B-B90D-14A51FB172CA}" srcOrd="12" destOrd="0" presId="urn:microsoft.com/office/officeart/2005/8/layout/target3"/>
    <dgm:cxn modelId="{F7851E28-C20B-9E43-9A55-7295A4CA6236}" type="presParOf" srcId="{7DAE0F03-F563-504D-8F6C-DAEBE1357E01}" destId="{9942BB72-C433-AA4B-8D21-2AED5B463FA7}" srcOrd="13" destOrd="0" presId="urn:microsoft.com/office/officeart/2005/8/layout/target3"/>
    <dgm:cxn modelId="{7DED7840-951A-594A-B46A-5A3539D81097}" type="presParOf" srcId="{7DAE0F03-F563-504D-8F6C-DAEBE1357E01}" destId="{0A43D399-72CF-7642-BDCE-2A435AAE282A}" srcOrd="14" destOrd="0" presId="urn:microsoft.com/office/officeart/2005/8/layout/target3"/>
    <dgm:cxn modelId="{389594CA-23E3-AD46-9D6F-D29BCDB21C8C}" type="presParOf" srcId="{7DAE0F03-F563-504D-8F6C-DAEBE1357E01}" destId="{A7446BF7-09D2-AB4D-82D6-A073F3761C62}" srcOrd="15" destOrd="0" presId="urn:microsoft.com/office/officeart/2005/8/layout/target3"/>
    <dgm:cxn modelId="{22E72C9A-0B39-4B44-B817-EF676CA24057}" type="presParOf" srcId="{7DAE0F03-F563-504D-8F6C-DAEBE1357E01}" destId="{B6C80035-2025-8B40-B6CB-0941BA76B2A8}" srcOrd="16" destOrd="0" presId="urn:microsoft.com/office/officeart/2005/8/layout/target3"/>
    <dgm:cxn modelId="{EEF925B8-C800-4A47-B24D-44F54A2A9831}" type="presParOf" srcId="{7DAE0F03-F563-504D-8F6C-DAEBE1357E01}" destId="{79A92181-D3A0-8344-BB3B-FBB02B39F755}" srcOrd="17" destOrd="0" presId="urn:microsoft.com/office/officeart/2005/8/layout/target3"/>
    <dgm:cxn modelId="{45AEE0A2-607E-884E-9E6D-4D23EB78C3BC}" type="presParOf" srcId="{7DAE0F03-F563-504D-8F6C-DAEBE1357E01}" destId="{DB5B427F-F3B6-C448-B95D-80EF9ED1FA6D}" srcOrd="18" destOrd="0" presId="urn:microsoft.com/office/officeart/2005/8/layout/target3"/>
    <dgm:cxn modelId="{0A5338CA-4893-6A43-AB15-BAD5CC6EF03E}" type="presParOf" srcId="{7DAE0F03-F563-504D-8F6C-DAEBE1357E01}" destId="{84F71360-543F-9846-95F2-565A2AA29FA9}" srcOrd="19" destOrd="0" presId="urn:microsoft.com/office/officeart/2005/8/layout/targe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F2221-EB6C-E843-A4F4-248683DC1A57}">
      <dsp:nvSpPr>
        <dsp:cNvPr id="0" name=""/>
        <dsp:cNvSpPr/>
      </dsp:nvSpPr>
      <dsp:spPr>
        <a:xfrm>
          <a:off x="0" y="0"/>
          <a:ext cx="4386806" cy="4386806"/>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1A0813-A672-0446-8B98-150D9B5401A5}">
      <dsp:nvSpPr>
        <dsp:cNvPr id="0" name=""/>
        <dsp:cNvSpPr/>
      </dsp:nvSpPr>
      <dsp:spPr>
        <a:xfrm>
          <a:off x="2193403" y="0"/>
          <a:ext cx="8058950" cy="438680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Age Group</a:t>
          </a:r>
        </a:p>
      </dsp:txBody>
      <dsp:txXfrm>
        <a:off x="2193403" y="0"/>
        <a:ext cx="4029475" cy="932196"/>
      </dsp:txXfrm>
    </dsp:sp>
    <dsp:sp modelId="{FEBB5204-7C5C-6640-A9EA-E26465C28AA6}">
      <dsp:nvSpPr>
        <dsp:cNvPr id="0" name=""/>
        <dsp:cNvSpPr/>
      </dsp:nvSpPr>
      <dsp:spPr>
        <a:xfrm>
          <a:off x="575768" y="932196"/>
          <a:ext cx="3235269" cy="323526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5AA194-0F5B-8B4D-9A83-AC796E41B2D9}">
      <dsp:nvSpPr>
        <dsp:cNvPr id="0" name=""/>
        <dsp:cNvSpPr/>
      </dsp:nvSpPr>
      <dsp:spPr>
        <a:xfrm>
          <a:off x="2193403" y="932196"/>
          <a:ext cx="8058950" cy="323526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Quality</a:t>
          </a:r>
        </a:p>
      </dsp:txBody>
      <dsp:txXfrm>
        <a:off x="2193403" y="932196"/>
        <a:ext cx="4029475" cy="932196"/>
      </dsp:txXfrm>
    </dsp:sp>
    <dsp:sp modelId="{38B73D1A-94CA-1146-A202-C4F34093BAFF}">
      <dsp:nvSpPr>
        <dsp:cNvPr id="0" name=""/>
        <dsp:cNvSpPr/>
      </dsp:nvSpPr>
      <dsp:spPr>
        <a:xfrm>
          <a:off x="1151536" y="1864392"/>
          <a:ext cx="2083732" cy="2083732"/>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C94B97-3931-A144-9B35-8AE70586A215}">
      <dsp:nvSpPr>
        <dsp:cNvPr id="0" name=""/>
        <dsp:cNvSpPr/>
      </dsp:nvSpPr>
      <dsp:spPr>
        <a:xfrm>
          <a:off x="2193403" y="1864392"/>
          <a:ext cx="8058950" cy="208373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Language</a:t>
          </a:r>
          <a:endParaRPr lang="en-US" sz="1800" kern="1200"/>
        </a:p>
      </dsp:txBody>
      <dsp:txXfrm>
        <a:off x="2193403" y="1864392"/>
        <a:ext cx="4029475" cy="932196"/>
      </dsp:txXfrm>
    </dsp:sp>
    <dsp:sp modelId="{7ECDDABB-528B-E04A-B46D-507C06149AD4}">
      <dsp:nvSpPr>
        <dsp:cNvPr id="0" name=""/>
        <dsp:cNvSpPr/>
      </dsp:nvSpPr>
      <dsp:spPr>
        <a:xfrm>
          <a:off x="1727304" y="2796588"/>
          <a:ext cx="932196" cy="932196"/>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785F28-F84A-6440-974B-8F4CDC720478}">
      <dsp:nvSpPr>
        <dsp:cNvPr id="0" name=""/>
        <dsp:cNvSpPr/>
      </dsp:nvSpPr>
      <dsp:spPr>
        <a:xfrm>
          <a:off x="2193403" y="2796588"/>
          <a:ext cx="8058950" cy="93219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Genres</a:t>
          </a:r>
        </a:p>
      </dsp:txBody>
      <dsp:txXfrm>
        <a:off x="2193403" y="2796588"/>
        <a:ext cx="4029475" cy="932196"/>
      </dsp:txXfrm>
    </dsp:sp>
    <dsp:sp modelId="{9942BB72-C433-AA4B-8D21-2AED5B463FA7}">
      <dsp:nvSpPr>
        <dsp:cNvPr id="0" name=""/>
        <dsp:cNvSpPr/>
      </dsp:nvSpPr>
      <dsp:spPr>
        <a:xfrm>
          <a:off x="6222877" y="0"/>
          <a:ext cx="4029475" cy="93219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US" sz="1600" kern="1200"/>
            <a:t>Stratification by Platform</a:t>
          </a:r>
        </a:p>
        <a:p>
          <a:pPr marL="171450" lvl="1" indent="-171450" algn="l" defTabSz="800100">
            <a:lnSpc>
              <a:spcPct val="90000"/>
            </a:lnSpc>
            <a:spcBef>
              <a:spcPct val="0"/>
            </a:spcBef>
            <a:spcAft>
              <a:spcPct val="15000"/>
            </a:spcAft>
            <a:buChar char="•"/>
          </a:pPr>
          <a:r>
            <a:rPr lang="en-US" sz="1800" kern="1200"/>
            <a:t>Focused by Content</a:t>
          </a:r>
        </a:p>
        <a:p>
          <a:pPr marL="171450" lvl="1" indent="-171450" algn="l" defTabSz="800100">
            <a:lnSpc>
              <a:spcPct val="90000"/>
            </a:lnSpc>
            <a:spcBef>
              <a:spcPct val="0"/>
            </a:spcBef>
            <a:spcAft>
              <a:spcPct val="15000"/>
            </a:spcAft>
            <a:buChar char="•"/>
          </a:pPr>
          <a:r>
            <a:rPr lang="en-US" sz="1800" kern="1200"/>
            <a:t>Focused by Ratings</a:t>
          </a:r>
        </a:p>
      </dsp:txBody>
      <dsp:txXfrm>
        <a:off x="6222877" y="0"/>
        <a:ext cx="4029475" cy="932196"/>
      </dsp:txXfrm>
    </dsp:sp>
    <dsp:sp modelId="{A7446BF7-09D2-AB4D-82D6-A073F3761C62}">
      <dsp:nvSpPr>
        <dsp:cNvPr id="0" name=""/>
        <dsp:cNvSpPr/>
      </dsp:nvSpPr>
      <dsp:spPr>
        <a:xfrm>
          <a:off x="6222877" y="932196"/>
          <a:ext cx="4029475" cy="93219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800100">
            <a:lnSpc>
              <a:spcPct val="90000"/>
            </a:lnSpc>
            <a:spcBef>
              <a:spcPct val="0"/>
            </a:spcBef>
            <a:spcAft>
              <a:spcPct val="15000"/>
            </a:spcAft>
            <a:buChar char="•"/>
          </a:pPr>
          <a:r>
            <a:rPr lang="en-US" sz="1800" kern="1200"/>
            <a:t>Run-Time and IMDb</a:t>
          </a:r>
        </a:p>
        <a:p>
          <a:pPr marL="171450" lvl="1" indent="-171450" algn="l" defTabSz="800100">
            <a:lnSpc>
              <a:spcPct val="90000"/>
            </a:lnSpc>
            <a:spcBef>
              <a:spcPct val="0"/>
            </a:spcBef>
            <a:spcAft>
              <a:spcPct val="15000"/>
            </a:spcAft>
            <a:buChar char="•"/>
          </a:pPr>
          <a:r>
            <a:rPr lang="en-US" sz="1800" kern="1200"/>
            <a:t>Distribution of movies by IMDb scores</a:t>
          </a:r>
        </a:p>
      </dsp:txBody>
      <dsp:txXfrm>
        <a:off x="6222877" y="932196"/>
        <a:ext cx="4029475" cy="932196"/>
      </dsp:txXfrm>
    </dsp:sp>
    <dsp:sp modelId="{79A92181-D3A0-8344-BB3B-FBB02B39F755}">
      <dsp:nvSpPr>
        <dsp:cNvPr id="0" name=""/>
        <dsp:cNvSpPr/>
      </dsp:nvSpPr>
      <dsp:spPr>
        <a:xfrm>
          <a:off x="6222877" y="1864392"/>
          <a:ext cx="4029475" cy="93219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kern="1200"/>
            <a:t>English</a:t>
          </a:r>
        </a:p>
        <a:p>
          <a:pPr marL="171450" lvl="1" indent="-171450" algn="l" defTabSz="755650">
            <a:lnSpc>
              <a:spcPct val="90000"/>
            </a:lnSpc>
            <a:spcBef>
              <a:spcPct val="0"/>
            </a:spcBef>
            <a:spcAft>
              <a:spcPct val="15000"/>
            </a:spcAft>
            <a:buChar char="•"/>
          </a:pPr>
          <a:r>
            <a:rPr lang="en-US" sz="1700" kern="1200"/>
            <a:t>Non-English</a:t>
          </a:r>
        </a:p>
      </dsp:txBody>
      <dsp:txXfrm>
        <a:off x="6222877" y="1864392"/>
        <a:ext cx="4029475" cy="932196"/>
      </dsp:txXfrm>
    </dsp:sp>
    <dsp:sp modelId="{84F71360-543F-9846-95F2-565A2AA29FA9}">
      <dsp:nvSpPr>
        <dsp:cNvPr id="0" name=""/>
        <dsp:cNvSpPr/>
      </dsp:nvSpPr>
      <dsp:spPr>
        <a:xfrm>
          <a:off x="6222877" y="2796588"/>
          <a:ext cx="4029475" cy="93219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kern="1200"/>
            <a:t>Number of movies by genres</a:t>
          </a:r>
        </a:p>
        <a:p>
          <a:pPr marL="171450" lvl="1" indent="-171450" algn="l" defTabSz="755650">
            <a:lnSpc>
              <a:spcPct val="90000"/>
            </a:lnSpc>
            <a:spcBef>
              <a:spcPct val="0"/>
            </a:spcBef>
            <a:spcAft>
              <a:spcPct val="15000"/>
            </a:spcAft>
            <a:buChar char="•"/>
          </a:pPr>
          <a:r>
            <a:rPr lang="en-US" sz="1700" kern="1200"/>
            <a:t>Proportion of movies per streaming service</a:t>
          </a:r>
        </a:p>
      </dsp:txBody>
      <dsp:txXfrm>
        <a:off x="6222877" y="2796588"/>
        <a:ext cx="4029475" cy="932196"/>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87F5B4-A179-374A-B903-5F45048CC03E}" type="datetimeFigureOut">
              <a:rPr lang="en-US" smtClean="0"/>
              <a:t>4/27/2021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1D8D5C-7175-4946-A7E3-A5D3829D1314}" type="slidenum">
              <a:rPr lang="en-US" smtClean="0"/>
              <a:t>‹#›</a:t>
            </a:fld>
            <a:endParaRPr lang="en-US"/>
          </a:p>
        </p:txBody>
      </p:sp>
    </p:spTree>
    <p:extLst>
      <p:ext uri="{BB962C8B-B14F-4D97-AF65-F5344CB8AC3E}">
        <p14:creationId xmlns:p14="http://schemas.microsoft.com/office/powerpoint/2010/main" val="1967299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Thank you rob for that great information, Now, we’ll discuss our second business vertical where we recommend streaming platforms to movie viewers based on the key variables you see here.</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611D8D5C-7175-4946-A7E3-A5D3829D1314}" type="slidenum">
              <a:rPr lang="en-US" smtClean="0"/>
              <a:t>14</a:t>
            </a:fld>
            <a:endParaRPr lang="en-US"/>
          </a:p>
        </p:txBody>
      </p:sp>
    </p:spTree>
    <p:extLst>
      <p:ext uri="{BB962C8B-B14F-4D97-AF65-F5344CB8AC3E}">
        <p14:creationId xmlns:p14="http://schemas.microsoft.com/office/powerpoint/2010/main" val="2641306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on our analysis:</a:t>
            </a:r>
          </a:p>
          <a:p>
            <a:r>
              <a:rPr lang="en-US"/>
              <a:t>Our recommendations for customers looking for a LARGE numbers of movie options and who may have a preference for non-English movie options, we would recommend Prime Video.</a:t>
            </a:r>
          </a:p>
          <a:p>
            <a:r>
              <a:rPr lang="en-US"/>
              <a:t>For customers looking for a wide range of movie options but do not want to be overwhelmed by huge quantities of movies, we would recommend Netflix.</a:t>
            </a:r>
          </a:p>
          <a:p>
            <a:r>
              <a:rPr lang="en-US"/>
              <a:t>For customers seeking family-friendly content or who prefer musicals, adventure, and fantasy movie genres, we would recommend Disney +.</a:t>
            </a:r>
          </a:p>
          <a:p>
            <a:r>
              <a:rPr lang="en-US"/>
              <a:t>For customers who prioritize television shows or who are looking for adolescent focused content, we would recommend Hulu plus.</a:t>
            </a:r>
          </a:p>
          <a:p>
            <a:endParaRPr lang="en-US"/>
          </a:p>
        </p:txBody>
      </p:sp>
      <p:sp>
        <p:nvSpPr>
          <p:cNvPr id="4" name="Slide Number Placeholder 3"/>
          <p:cNvSpPr>
            <a:spLocks noGrp="1"/>
          </p:cNvSpPr>
          <p:nvPr>
            <p:ph type="sldNum" sz="quarter" idx="5"/>
          </p:nvPr>
        </p:nvSpPr>
        <p:spPr/>
        <p:txBody>
          <a:bodyPr/>
          <a:lstStyle/>
          <a:p>
            <a:fld id="{611D8D5C-7175-4946-A7E3-A5D3829D1314}" type="slidenum">
              <a:rPr lang="en-US" smtClean="0"/>
              <a:t>23</a:t>
            </a:fld>
            <a:endParaRPr lang="en-US"/>
          </a:p>
        </p:txBody>
      </p:sp>
    </p:spTree>
    <p:extLst>
      <p:ext uri="{BB962C8B-B14F-4D97-AF65-F5344CB8AC3E}">
        <p14:creationId xmlns:p14="http://schemas.microsoft.com/office/powerpoint/2010/main" val="3020310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Beginning with Age Bracket, we first wanted to find comparison points for the age variable to show value, and when combining the IMDb and Rotten Tomatoes scores we saw a similar grading response to all content. When you position age onto the graph, we see that all the content available is spread evenly across all age groups, meaning </a:t>
            </a:r>
            <a:r>
              <a:rPr lang="en-US" err="1">
                <a:cs typeface="Calibri"/>
              </a:rPr>
              <a:t>youll</a:t>
            </a:r>
            <a:r>
              <a:rPr lang="en-US">
                <a:cs typeface="Calibri"/>
              </a:rPr>
              <a:t> get good content no matter what age grouping. </a:t>
            </a:r>
          </a:p>
        </p:txBody>
      </p:sp>
      <p:sp>
        <p:nvSpPr>
          <p:cNvPr id="4" name="Slide Number Placeholder 3"/>
          <p:cNvSpPr>
            <a:spLocks noGrp="1"/>
          </p:cNvSpPr>
          <p:nvPr>
            <p:ph type="sldNum" sz="quarter" idx="5"/>
          </p:nvPr>
        </p:nvSpPr>
        <p:spPr/>
        <p:txBody>
          <a:bodyPr/>
          <a:lstStyle/>
          <a:p>
            <a:fld id="{611D8D5C-7175-4946-A7E3-A5D3829D1314}" type="slidenum">
              <a:rPr lang="en-US" smtClean="0"/>
              <a:t>15</a:t>
            </a:fld>
            <a:endParaRPr lang="en-US"/>
          </a:p>
        </p:txBody>
      </p:sp>
    </p:spTree>
    <p:extLst>
      <p:ext uri="{BB962C8B-B14F-4D97-AF65-F5344CB8AC3E}">
        <p14:creationId xmlns:p14="http://schemas.microsoft.com/office/powerpoint/2010/main" val="402341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we break down </a:t>
            </a:r>
            <a:r>
              <a:rPr lang="en-US" err="1">
                <a:cs typeface="Calibri"/>
              </a:rPr>
              <a:t>furthur</a:t>
            </a:r>
            <a:r>
              <a:rPr lang="en-US">
                <a:cs typeface="Calibri"/>
              </a:rPr>
              <a:t> into the ratings by age group by showing how much of the data is UNRATED, and which category dominates the space – 18+ content. </a:t>
            </a:r>
          </a:p>
          <a:p>
            <a:r>
              <a:rPr lang="en-US">
                <a:cs typeface="Calibri"/>
              </a:rPr>
              <a:t>We also see here that IMDb is a much more well rounded rating system, as it covers series and movies alike, where as rotten tomatoes shows sparce participation in series. </a:t>
            </a:r>
          </a:p>
        </p:txBody>
      </p:sp>
      <p:sp>
        <p:nvSpPr>
          <p:cNvPr id="4" name="Slide Number Placeholder 3"/>
          <p:cNvSpPr>
            <a:spLocks noGrp="1"/>
          </p:cNvSpPr>
          <p:nvPr>
            <p:ph type="sldNum" sz="quarter" idx="5"/>
          </p:nvPr>
        </p:nvSpPr>
        <p:spPr/>
        <p:txBody>
          <a:bodyPr/>
          <a:lstStyle/>
          <a:p>
            <a:fld id="{611D8D5C-7175-4946-A7E3-A5D3829D1314}" type="slidenum">
              <a:rPr lang="en-US" smtClean="0"/>
              <a:t>16</a:t>
            </a:fld>
            <a:endParaRPr lang="en-US"/>
          </a:p>
        </p:txBody>
      </p:sp>
    </p:spTree>
    <p:extLst>
      <p:ext uri="{BB962C8B-B14F-4D97-AF65-F5344CB8AC3E}">
        <p14:creationId xmlns:p14="http://schemas.microsoft.com/office/powerpoint/2010/main" val="3059740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Looking at the grouping of content, we see a clearer picture forming of where each service lies. </a:t>
            </a:r>
          </a:p>
          <a:p>
            <a:r>
              <a:rPr lang="en-US">
                <a:cs typeface="Calibri"/>
              </a:rPr>
              <a:t>Disney has much more rated content, and is heavily focused on the family content and Hulu is much more aware of its adolescent to adult content.</a:t>
            </a:r>
          </a:p>
          <a:p>
            <a:r>
              <a:rPr lang="en-US">
                <a:cs typeface="Calibri"/>
              </a:rPr>
              <a:t>Because Netflix and prime have such large portfolios, their content has normalized somewhat to have content for everyone, but they still lean in separate directions.</a:t>
            </a:r>
          </a:p>
        </p:txBody>
      </p:sp>
      <p:sp>
        <p:nvSpPr>
          <p:cNvPr id="4" name="Slide Number Placeholder 3"/>
          <p:cNvSpPr>
            <a:spLocks noGrp="1"/>
          </p:cNvSpPr>
          <p:nvPr>
            <p:ph type="sldNum" sz="quarter" idx="5"/>
          </p:nvPr>
        </p:nvSpPr>
        <p:spPr/>
        <p:txBody>
          <a:bodyPr/>
          <a:lstStyle/>
          <a:p>
            <a:fld id="{611D8D5C-7175-4946-A7E3-A5D3829D1314}" type="slidenum">
              <a:rPr lang="en-US" smtClean="0"/>
              <a:t>17</a:t>
            </a:fld>
            <a:endParaRPr lang="en-US"/>
          </a:p>
        </p:txBody>
      </p:sp>
    </p:spTree>
    <p:extLst>
      <p:ext uri="{BB962C8B-B14F-4D97-AF65-F5344CB8AC3E}">
        <p14:creationId xmlns:p14="http://schemas.microsoft.com/office/powerpoint/2010/main" val="1218764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Further breaking down content for the adolescent and family friendly sides, we see prime dominating the family movie space and Netflix dominating the 13+ cinemas, with Disney and Hulu focusing on series within their age brackets. </a:t>
            </a:r>
          </a:p>
        </p:txBody>
      </p:sp>
      <p:sp>
        <p:nvSpPr>
          <p:cNvPr id="4" name="Slide Number Placeholder 3"/>
          <p:cNvSpPr>
            <a:spLocks noGrp="1"/>
          </p:cNvSpPr>
          <p:nvPr>
            <p:ph type="sldNum" sz="quarter" idx="5"/>
          </p:nvPr>
        </p:nvSpPr>
        <p:spPr/>
        <p:txBody>
          <a:bodyPr/>
          <a:lstStyle/>
          <a:p>
            <a:fld id="{611D8D5C-7175-4946-A7E3-A5D3829D1314}" type="slidenum">
              <a:rPr lang="en-US" smtClean="0"/>
              <a:t>18</a:t>
            </a:fld>
            <a:endParaRPr lang="en-US"/>
          </a:p>
        </p:txBody>
      </p:sp>
    </p:spTree>
    <p:extLst>
      <p:ext uri="{BB962C8B-B14F-4D97-AF65-F5344CB8AC3E}">
        <p14:creationId xmlns:p14="http://schemas.microsoft.com/office/powerpoint/2010/main" val="1524246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can see the distribution of movies by IMDb rating in each platform.  The coral colored portion is the distribution of all IMDb ratings in our data set, and the blue portion is the distribution of IMDb ratings for movies on each of the platforms. Although the platforms have vastly different numbers of movies with ratings, all platforms have a similar distribution pattern along IMDb scores. According to our analysis, IMDb ratings are NOT a great decision tool for selecting a platform for a consumer.</a:t>
            </a:r>
          </a:p>
        </p:txBody>
      </p:sp>
      <p:sp>
        <p:nvSpPr>
          <p:cNvPr id="4" name="Slide Number Placeholder 3"/>
          <p:cNvSpPr>
            <a:spLocks noGrp="1"/>
          </p:cNvSpPr>
          <p:nvPr>
            <p:ph type="sldNum" sz="quarter" idx="5"/>
          </p:nvPr>
        </p:nvSpPr>
        <p:spPr/>
        <p:txBody>
          <a:bodyPr/>
          <a:lstStyle/>
          <a:p>
            <a:fld id="{611D8D5C-7175-4946-A7E3-A5D3829D1314}" type="slidenum">
              <a:rPr lang="en-US" smtClean="0"/>
              <a:t>19</a:t>
            </a:fld>
            <a:endParaRPr lang="en-US"/>
          </a:p>
        </p:txBody>
      </p:sp>
    </p:spTree>
    <p:extLst>
      <p:ext uri="{BB962C8B-B14F-4D97-AF65-F5344CB8AC3E}">
        <p14:creationId xmlns:p14="http://schemas.microsoft.com/office/powerpoint/2010/main" val="2976667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can see the language sections, most notably Prime video and Netflix have the highest options both for English and Non-English languages. In addition to this, Disney has the absolute worst options for non-English speakers with only 64 movies total. </a:t>
            </a:r>
          </a:p>
        </p:txBody>
      </p:sp>
      <p:sp>
        <p:nvSpPr>
          <p:cNvPr id="4" name="Slide Number Placeholder 3"/>
          <p:cNvSpPr>
            <a:spLocks noGrp="1"/>
          </p:cNvSpPr>
          <p:nvPr>
            <p:ph type="sldNum" sz="quarter" idx="5"/>
          </p:nvPr>
        </p:nvSpPr>
        <p:spPr/>
        <p:txBody>
          <a:bodyPr/>
          <a:lstStyle/>
          <a:p>
            <a:fld id="{611D8D5C-7175-4946-A7E3-A5D3829D1314}" type="slidenum">
              <a:rPr lang="en-US" smtClean="0"/>
              <a:t>20</a:t>
            </a:fld>
            <a:endParaRPr lang="en-US"/>
          </a:p>
        </p:txBody>
      </p:sp>
    </p:spTree>
    <p:extLst>
      <p:ext uri="{BB962C8B-B14F-4D97-AF65-F5344CB8AC3E}">
        <p14:creationId xmlns:p14="http://schemas.microsoft.com/office/powerpoint/2010/main" val="491344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Displayed here, you can see the number of movies each platform has per genre. It is clear that Prime Video has more movies in every genre than all of the other platforms with a notable number of movies in the Drama category. Netflix has the second highest number of movies in most of the genres with Disney overtaking Netflix in only one genre: Family movies. From this graphic, we would recommend that consumers looking for a large number of movie options consider Prime Video.</a:t>
            </a:r>
          </a:p>
          <a:p>
            <a:endParaRPr lang="en-US"/>
          </a:p>
        </p:txBody>
      </p:sp>
      <p:sp>
        <p:nvSpPr>
          <p:cNvPr id="4" name="Slide Number Placeholder 3"/>
          <p:cNvSpPr>
            <a:spLocks noGrp="1"/>
          </p:cNvSpPr>
          <p:nvPr>
            <p:ph type="sldNum" sz="quarter" idx="5"/>
          </p:nvPr>
        </p:nvSpPr>
        <p:spPr/>
        <p:txBody>
          <a:bodyPr/>
          <a:lstStyle/>
          <a:p>
            <a:fld id="{611D8D5C-7175-4946-A7E3-A5D3829D1314}" type="slidenum">
              <a:rPr lang="en-US" smtClean="0"/>
              <a:t>21</a:t>
            </a:fld>
            <a:endParaRPr lang="en-US"/>
          </a:p>
        </p:txBody>
      </p:sp>
    </p:spTree>
    <p:extLst>
      <p:ext uri="{BB962C8B-B14F-4D97-AF65-F5344CB8AC3E}">
        <p14:creationId xmlns:p14="http://schemas.microsoft.com/office/powerpoint/2010/main" val="3059075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the proportion of genres in each platform. What is interesting here is that three platforms: Netflix, Prime, and Hulu have very similar proportions of genres available with only slight variations (Netflix has a slightly higher proportion of comedy. Prime has somewhat higher proportion of drama movies).  But, Disney+ has obvious differences in genre priorities with higher proportions of musicals, fantasy, family, and adventure movies.</a:t>
            </a:r>
          </a:p>
        </p:txBody>
      </p:sp>
      <p:sp>
        <p:nvSpPr>
          <p:cNvPr id="4" name="Slide Number Placeholder 3"/>
          <p:cNvSpPr>
            <a:spLocks noGrp="1"/>
          </p:cNvSpPr>
          <p:nvPr>
            <p:ph type="sldNum" sz="quarter" idx="5"/>
          </p:nvPr>
        </p:nvSpPr>
        <p:spPr/>
        <p:txBody>
          <a:bodyPr/>
          <a:lstStyle/>
          <a:p>
            <a:fld id="{611D8D5C-7175-4946-A7E3-A5D3829D1314}" type="slidenum">
              <a:rPr lang="en-US" smtClean="0"/>
              <a:t>22</a:t>
            </a:fld>
            <a:endParaRPr lang="en-US"/>
          </a:p>
        </p:txBody>
      </p:sp>
    </p:spTree>
    <p:extLst>
      <p:ext uri="{BB962C8B-B14F-4D97-AF65-F5344CB8AC3E}">
        <p14:creationId xmlns:p14="http://schemas.microsoft.com/office/powerpoint/2010/main" val="1743985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4C82-E2E9-4792-9D37-9115B02BB2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D8F58-9D32-4422-95A3-555C052E1D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ECBC14-314B-4ECA-B1F0-F73AC937DDC4}"/>
              </a:ext>
            </a:extLst>
          </p:cNvPr>
          <p:cNvSpPr>
            <a:spLocks noGrp="1"/>
          </p:cNvSpPr>
          <p:nvPr>
            <p:ph type="dt" sz="half" idx="10"/>
          </p:nvPr>
        </p:nvSpPr>
        <p:spPr/>
        <p:txBody>
          <a:bodyPr/>
          <a:lstStyle/>
          <a:p>
            <a:fld id="{ACB16FCA-6D2D-4C0D-A288-D60ADA35F853}" type="datetimeFigureOut">
              <a:rPr lang="en-US" smtClean="0"/>
              <a:t>4/27/2021</a:t>
            </a:fld>
            <a:endParaRPr lang="en-US"/>
          </a:p>
        </p:txBody>
      </p:sp>
      <p:sp>
        <p:nvSpPr>
          <p:cNvPr id="5" name="Footer Placeholder 4">
            <a:extLst>
              <a:ext uri="{FF2B5EF4-FFF2-40B4-BE49-F238E27FC236}">
                <a16:creationId xmlns:a16="http://schemas.microsoft.com/office/drawing/2014/main" id="{9AD67DB5-7337-4DB7-89F7-31548E539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A5D7A4-59E0-43DB-B193-F6E8868588E4}"/>
              </a:ext>
            </a:extLst>
          </p:cNvPr>
          <p:cNvSpPr>
            <a:spLocks noGrp="1"/>
          </p:cNvSpPr>
          <p:nvPr>
            <p:ph type="sldNum" sz="quarter" idx="12"/>
          </p:nvPr>
        </p:nvSpPr>
        <p:spPr/>
        <p:txBody>
          <a:bodyPr/>
          <a:lstStyle/>
          <a:p>
            <a:fld id="{B2C520FF-1F0E-4DCB-B49A-ADD8B5056573}" type="slidenum">
              <a:rPr lang="en-US" smtClean="0"/>
              <a:t>‹#›</a:t>
            </a:fld>
            <a:endParaRPr lang="en-US"/>
          </a:p>
        </p:txBody>
      </p:sp>
    </p:spTree>
    <p:extLst>
      <p:ext uri="{BB962C8B-B14F-4D97-AF65-F5344CB8AC3E}">
        <p14:creationId xmlns:p14="http://schemas.microsoft.com/office/powerpoint/2010/main" val="1888144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3116-AB90-484D-AE0C-5CDAA67270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604976-337E-4A82-BF49-36F0CF122B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AB175F-06D4-4928-9742-4587793D8C71}"/>
              </a:ext>
            </a:extLst>
          </p:cNvPr>
          <p:cNvSpPr>
            <a:spLocks noGrp="1"/>
          </p:cNvSpPr>
          <p:nvPr>
            <p:ph type="dt" sz="half" idx="10"/>
          </p:nvPr>
        </p:nvSpPr>
        <p:spPr/>
        <p:txBody>
          <a:bodyPr/>
          <a:lstStyle/>
          <a:p>
            <a:fld id="{ACB16FCA-6D2D-4C0D-A288-D60ADA35F853}" type="datetimeFigureOut">
              <a:rPr lang="en-US" smtClean="0"/>
              <a:t>4/27/2021</a:t>
            </a:fld>
            <a:endParaRPr lang="en-US"/>
          </a:p>
        </p:txBody>
      </p:sp>
      <p:sp>
        <p:nvSpPr>
          <p:cNvPr id="5" name="Footer Placeholder 4">
            <a:extLst>
              <a:ext uri="{FF2B5EF4-FFF2-40B4-BE49-F238E27FC236}">
                <a16:creationId xmlns:a16="http://schemas.microsoft.com/office/drawing/2014/main" id="{98561606-4030-4A9C-8AB1-67E50E7C87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38A837-531C-474B-93BA-63F721C81AFA}"/>
              </a:ext>
            </a:extLst>
          </p:cNvPr>
          <p:cNvSpPr>
            <a:spLocks noGrp="1"/>
          </p:cNvSpPr>
          <p:nvPr>
            <p:ph type="sldNum" sz="quarter" idx="12"/>
          </p:nvPr>
        </p:nvSpPr>
        <p:spPr/>
        <p:txBody>
          <a:bodyPr/>
          <a:lstStyle/>
          <a:p>
            <a:fld id="{B2C520FF-1F0E-4DCB-B49A-ADD8B5056573}" type="slidenum">
              <a:rPr lang="en-US" smtClean="0"/>
              <a:t>‹#›</a:t>
            </a:fld>
            <a:endParaRPr lang="en-US"/>
          </a:p>
        </p:txBody>
      </p:sp>
    </p:spTree>
    <p:extLst>
      <p:ext uri="{BB962C8B-B14F-4D97-AF65-F5344CB8AC3E}">
        <p14:creationId xmlns:p14="http://schemas.microsoft.com/office/powerpoint/2010/main" val="4105041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561E9E-3B9D-4F2A-A14B-8E6D614754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95D207-A0D5-4681-B338-E472C9A070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BF3D42-05CC-4957-8926-33C289B3381C}"/>
              </a:ext>
            </a:extLst>
          </p:cNvPr>
          <p:cNvSpPr>
            <a:spLocks noGrp="1"/>
          </p:cNvSpPr>
          <p:nvPr>
            <p:ph type="dt" sz="half" idx="10"/>
          </p:nvPr>
        </p:nvSpPr>
        <p:spPr/>
        <p:txBody>
          <a:bodyPr/>
          <a:lstStyle/>
          <a:p>
            <a:fld id="{ACB16FCA-6D2D-4C0D-A288-D60ADA35F853}" type="datetimeFigureOut">
              <a:rPr lang="en-US" smtClean="0"/>
              <a:t>4/27/2021</a:t>
            </a:fld>
            <a:endParaRPr lang="en-US"/>
          </a:p>
        </p:txBody>
      </p:sp>
      <p:sp>
        <p:nvSpPr>
          <p:cNvPr id="5" name="Footer Placeholder 4">
            <a:extLst>
              <a:ext uri="{FF2B5EF4-FFF2-40B4-BE49-F238E27FC236}">
                <a16:creationId xmlns:a16="http://schemas.microsoft.com/office/drawing/2014/main" id="{A00B4BDB-0FF6-4184-BE11-D9D9504745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B219B0-1629-4EB2-A25D-C4345FDDF8CF}"/>
              </a:ext>
            </a:extLst>
          </p:cNvPr>
          <p:cNvSpPr>
            <a:spLocks noGrp="1"/>
          </p:cNvSpPr>
          <p:nvPr>
            <p:ph type="sldNum" sz="quarter" idx="12"/>
          </p:nvPr>
        </p:nvSpPr>
        <p:spPr/>
        <p:txBody>
          <a:bodyPr/>
          <a:lstStyle/>
          <a:p>
            <a:fld id="{B2C520FF-1F0E-4DCB-B49A-ADD8B5056573}" type="slidenum">
              <a:rPr lang="en-US" smtClean="0"/>
              <a:t>‹#›</a:t>
            </a:fld>
            <a:endParaRPr lang="en-US"/>
          </a:p>
        </p:txBody>
      </p:sp>
    </p:spTree>
    <p:extLst>
      <p:ext uri="{BB962C8B-B14F-4D97-AF65-F5344CB8AC3E}">
        <p14:creationId xmlns:p14="http://schemas.microsoft.com/office/powerpoint/2010/main" val="3491361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AB103-230C-4D33-8D01-5AF5A6E578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DD3662-0B65-4B33-A0FC-5D970DF5B2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89B8C-6ED4-41E3-ADF2-9FF3E9D06792}"/>
              </a:ext>
            </a:extLst>
          </p:cNvPr>
          <p:cNvSpPr>
            <a:spLocks noGrp="1"/>
          </p:cNvSpPr>
          <p:nvPr>
            <p:ph type="dt" sz="half" idx="10"/>
          </p:nvPr>
        </p:nvSpPr>
        <p:spPr/>
        <p:txBody>
          <a:bodyPr/>
          <a:lstStyle/>
          <a:p>
            <a:fld id="{ACB16FCA-6D2D-4C0D-A288-D60ADA35F853}" type="datetimeFigureOut">
              <a:rPr lang="en-US" smtClean="0"/>
              <a:t>4/27/2021</a:t>
            </a:fld>
            <a:endParaRPr lang="en-US"/>
          </a:p>
        </p:txBody>
      </p:sp>
      <p:sp>
        <p:nvSpPr>
          <p:cNvPr id="5" name="Footer Placeholder 4">
            <a:extLst>
              <a:ext uri="{FF2B5EF4-FFF2-40B4-BE49-F238E27FC236}">
                <a16:creationId xmlns:a16="http://schemas.microsoft.com/office/drawing/2014/main" id="{237E78AA-1053-4D6C-BD45-04E5B0651C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76D17-6459-4E67-8E67-18D099E15808}"/>
              </a:ext>
            </a:extLst>
          </p:cNvPr>
          <p:cNvSpPr>
            <a:spLocks noGrp="1"/>
          </p:cNvSpPr>
          <p:nvPr>
            <p:ph type="sldNum" sz="quarter" idx="12"/>
          </p:nvPr>
        </p:nvSpPr>
        <p:spPr/>
        <p:txBody>
          <a:bodyPr/>
          <a:lstStyle/>
          <a:p>
            <a:fld id="{B2C520FF-1F0E-4DCB-B49A-ADD8B5056573}" type="slidenum">
              <a:rPr lang="en-US" smtClean="0"/>
              <a:t>‹#›</a:t>
            </a:fld>
            <a:endParaRPr lang="en-US"/>
          </a:p>
        </p:txBody>
      </p:sp>
    </p:spTree>
    <p:extLst>
      <p:ext uri="{BB962C8B-B14F-4D97-AF65-F5344CB8AC3E}">
        <p14:creationId xmlns:p14="http://schemas.microsoft.com/office/powerpoint/2010/main" val="2704055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F14F-0304-4ED1-A397-1148C21284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AFE722-2789-4F39-8183-8B030D46AE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6DC366-7655-4664-A909-589A2AEFADFA}"/>
              </a:ext>
            </a:extLst>
          </p:cNvPr>
          <p:cNvSpPr>
            <a:spLocks noGrp="1"/>
          </p:cNvSpPr>
          <p:nvPr>
            <p:ph type="dt" sz="half" idx="10"/>
          </p:nvPr>
        </p:nvSpPr>
        <p:spPr/>
        <p:txBody>
          <a:bodyPr/>
          <a:lstStyle/>
          <a:p>
            <a:fld id="{ACB16FCA-6D2D-4C0D-A288-D60ADA35F853}" type="datetimeFigureOut">
              <a:rPr lang="en-US" smtClean="0"/>
              <a:t>4/27/2021</a:t>
            </a:fld>
            <a:endParaRPr lang="en-US"/>
          </a:p>
        </p:txBody>
      </p:sp>
      <p:sp>
        <p:nvSpPr>
          <p:cNvPr id="5" name="Footer Placeholder 4">
            <a:extLst>
              <a:ext uri="{FF2B5EF4-FFF2-40B4-BE49-F238E27FC236}">
                <a16:creationId xmlns:a16="http://schemas.microsoft.com/office/drawing/2014/main" id="{5257EA3F-7E12-4453-9994-55D5585D6E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D548EB-715F-4440-9EF8-D0A73E40E1D4}"/>
              </a:ext>
            </a:extLst>
          </p:cNvPr>
          <p:cNvSpPr>
            <a:spLocks noGrp="1"/>
          </p:cNvSpPr>
          <p:nvPr>
            <p:ph type="sldNum" sz="quarter" idx="12"/>
          </p:nvPr>
        </p:nvSpPr>
        <p:spPr/>
        <p:txBody>
          <a:bodyPr/>
          <a:lstStyle/>
          <a:p>
            <a:fld id="{B2C520FF-1F0E-4DCB-B49A-ADD8B5056573}" type="slidenum">
              <a:rPr lang="en-US" smtClean="0"/>
              <a:t>‹#›</a:t>
            </a:fld>
            <a:endParaRPr lang="en-US"/>
          </a:p>
        </p:txBody>
      </p:sp>
    </p:spTree>
    <p:extLst>
      <p:ext uri="{BB962C8B-B14F-4D97-AF65-F5344CB8AC3E}">
        <p14:creationId xmlns:p14="http://schemas.microsoft.com/office/powerpoint/2010/main" val="3239427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C0C06-A985-45F3-B372-A27C8A8BFC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BEEE89-FAF7-400A-B8F0-3E56339843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2F78A0-22E2-4953-88BB-6D0C008C3F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7B4C19-D828-4CE3-B5C9-B6ACEE7DE599}"/>
              </a:ext>
            </a:extLst>
          </p:cNvPr>
          <p:cNvSpPr>
            <a:spLocks noGrp="1"/>
          </p:cNvSpPr>
          <p:nvPr>
            <p:ph type="dt" sz="half" idx="10"/>
          </p:nvPr>
        </p:nvSpPr>
        <p:spPr/>
        <p:txBody>
          <a:bodyPr/>
          <a:lstStyle/>
          <a:p>
            <a:fld id="{ACB16FCA-6D2D-4C0D-A288-D60ADA35F853}" type="datetimeFigureOut">
              <a:rPr lang="en-US" smtClean="0"/>
              <a:t>4/27/2021</a:t>
            </a:fld>
            <a:endParaRPr lang="en-US"/>
          </a:p>
        </p:txBody>
      </p:sp>
      <p:sp>
        <p:nvSpPr>
          <p:cNvPr id="6" name="Footer Placeholder 5">
            <a:extLst>
              <a:ext uri="{FF2B5EF4-FFF2-40B4-BE49-F238E27FC236}">
                <a16:creationId xmlns:a16="http://schemas.microsoft.com/office/drawing/2014/main" id="{861F1805-8BC6-4352-B377-5E02927A1A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A35669-4DDA-46CC-A7F2-0124FA04F92E}"/>
              </a:ext>
            </a:extLst>
          </p:cNvPr>
          <p:cNvSpPr>
            <a:spLocks noGrp="1"/>
          </p:cNvSpPr>
          <p:nvPr>
            <p:ph type="sldNum" sz="quarter" idx="12"/>
          </p:nvPr>
        </p:nvSpPr>
        <p:spPr/>
        <p:txBody>
          <a:bodyPr/>
          <a:lstStyle/>
          <a:p>
            <a:fld id="{B2C520FF-1F0E-4DCB-B49A-ADD8B5056573}" type="slidenum">
              <a:rPr lang="en-US" smtClean="0"/>
              <a:t>‹#›</a:t>
            </a:fld>
            <a:endParaRPr lang="en-US"/>
          </a:p>
        </p:txBody>
      </p:sp>
    </p:spTree>
    <p:extLst>
      <p:ext uri="{BB962C8B-B14F-4D97-AF65-F5344CB8AC3E}">
        <p14:creationId xmlns:p14="http://schemas.microsoft.com/office/powerpoint/2010/main" val="823563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37E1-B7E4-491E-A19F-8E9C91705F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CF9DFC-16C6-4912-BD7E-3E23236C5F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2D655C-311A-435B-92B0-A422A3CDA7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9FAF5E-BC20-44CB-A1D8-D010E36EFB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BBE2DE-F7CA-4DF1-B778-7F9B437D19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D29EA8-5F12-41DD-856F-29FFEC41F167}"/>
              </a:ext>
            </a:extLst>
          </p:cNvPr>
          <p:cNvSpPr>
            <a:spLocks noGrp="1"/>
          </p:cNvSpPr>
          <p:nvPr>
            <p:ph type="dt" sz="half" idx="10"/>
          </p:nvPr>
        </p:nvSpPr>
        <p:spPr/>
        <p:txBody>
          <a:bodyPr/>
          <a:lstStyle/>
          <a:p>
            <a:fld id="{ACB16FCA-6D2D-4C0D-A288-D60ADA35F853}" type="datetimeFigureOut">
              <a:rPr lang="en-US" smtClean="0"/>
              <a:t>4/27/2021</a:t>
            </a:fld>
            <a:endParaRPr lang="en-US"/>
          </a:p>
        </p:txBody>
      </p:sp>
      <p:sp>
        <p:nvSpPr>
          <p:cNvPr id="8" name="Footer Placeholder 7">
            <a:extLst>
              <a:ext uri="{FF2B5EF4-FFF2-40B4-BE49-F238E27FC236}">
                <a16:creationId xmlns:a16="http://schemas.microsoft.com/office/drawing/2014/main" id="{D257688D-B97F-46BF-9F27-3F5F531172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2C7C8E-00EB-4645-8410-02EA00B5CE91}"/>
              </a:ext>
            </a:extLst>
          </p:cNvPr>
          <p:cNvSpPr>
            <a:spLocks noGrp="1"/>
          </p:cNvSpPr>
          <p:nvPr>
            <p:ph type="sldNum" sz="quarter" idx="12"/>
          </p:nvPr>
        </p:nvSpPr>
        <p:spPr/>
        <p:txBody>
          <a:bodyPr/>
          <a:lstStyle/>
          <a:p>
            <a:fld id="{B2C520FF-1F0E-4DCB-B49A-ADD8B5056573}" type="slidenum">
              <a:rPr lang="en-US" smtClean="0"/>
              <a:t>‹#›</a:t>
            </a:fld>
            <a:endParaRPr lang="en-US"/>
          </a:p>
        </p:txBody>
      </p:sp>
    </p:spTree>
    <p:extLst>
      <p:ext uri="{BB962C8B-B14F-4D97-AF65-F5344CB8AC3E}">
        <p14:creationId xmlns:p14="http://schemas.microsoft.com/office/powerpoint/2010/main" val="1012707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E24D-09C4-4AA2-98CF-179E92E2AA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79A04F-2181-4117-85F2-A6BEDB11838E}"/>
              </a:ext>
            </a:extLst>
          </p:cNvPr>
          <p:cNvSpPr>
            <a:spLocks noGrp="1"/>
          </p:cNvSpPr>
          <p:nvPr>
            <p:ph type="dt" sz="half" idx="10"/>
          </p:nvPr>
        </p:nvSpPr>
        <p:spPr/>
        <p:txBody>
          <a:bodyPr/>
          <a:lstStyle/>
          <a:p>
            <a:fld id="{ACB16FCA-6D2D-4C0D-A288-D60ADA35F853}" type="datetimeFigureOut">
              <a:rPr lang="en-US" smtClean="0"/>
              <a:t>4/27/2021</a:t>
            </a:fld>
            <a:endParaRPr lang="en-US"/>
          </a:p>
        </p:txBody>
      </p:sp>
      <p:sp>
        <p:nvSpPr>
          <p:cNvPr id="4" name="Footer Placeholder 3">
            <a:extLst>
              <a:ext uri="{FF2B5EF4-FFF2-40B4-BE49-F238E27FC236}">
                <a16:creationId xmlns:a16="http://schemas.microsoft.com/office/drawing/2014/main" id="{B9C62346-2882-4C99-9C6A-6AC2F0E926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95D33B-F735-436C-95B4-AF87330C9DD9}"/>
              </a:ext>
            </a:extLst>
          </p:cNvPr>
          <p:cNvSpPr>
            <a:spLocks noGrp="1"/>
          </p:cNvSpPr>
          <p:nvPr>
            <p:ph type="sldNum" sz="quarter" idx="12"/>
          </p:nvPr>
        </p:nvSpPr>
        <p:spPr/>
        <p:txBody>
          <a:bodyPr/>
          <a:lstStyle/>
          <a:p>
            <a:fld id="{B2C520FF-1F0E-4DCB-B49A-ADD8B5056573}" type="slidenum">
              <a:rPr lang="en-US" smtClean="0"/>
              <a:t>‹#›</a:t>
            </a:fld>
            <a:endParaRPr lang="en-US"/>
          </a:p>
        </p:txBody>
      </p:sp>
    </p:spTree>
    <p:extLst>
      <p:ext uri="{BB962C8B-B14F-4D97-AF65-F5344CB8AC3E}">
        <p14:creationId xmlns:p14="http://schemas.microsoft.com/office/powerpoint/2010/main" val="1729847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EDF76-503D-46E4-9D76-F72A4FF2385D}"/>
              </a:ext>
            </a:extLst>
          </p:cNvPr>
          <p:cNvSpPr>
            <a:spLocks noGrp="1"/>
          </p:cNvSpPr>
          <p:nvPr>
            <p:ph type="dt" sz="half" idx="10"/>
          </p:nvPr>
        </p:nvSpPr>
        <p:spPr/>
        <p:txBody>
          <a:bodyPr/>
          <a:lstStyle/>
          <a:p>
            <a:fld id="{ACB16FCA-6D2D-4C0D-A288-D60ADA35F853}" type="datetimeFigureOut">
              <a:rPr lang="en-US" smtClean="0"/>
              <a:t>4/27/2021</a:t>
            </a:fld>
            <a:endParaRPr lang="en-US"/>
          </a:p>
        </p:txBody>
      </p:sp>
      <p:sp>
        <p:nvSpPr>
          <p:cNvPr id="3" name="Footer Placeholder 2">
            <a:extLst>
              <a:ext uri="{FF2B5EF4-FFF2-40B4-BE49-F238E27FC236}">
                <a16:creationId xmlns:a16="http://schemas.microsoft.com/office/drawing/2014/main" id="{A17AE22B-1AF4-4DF3-9F91-1AEE3B403E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3F74F3-1C36-49D2-ABB2-F9867756F1C9}"/>
              </a:ext>
            </a:extLst>
          </p:cNvPr>
          <p:cNvSpPr>
            <a:spLocks noGrp="1"/>
          </p:cNvSpPr>
          <p:nvPr>
            <p:ph type="sldNum" sz="quarter" idx="12"/>
          </p:nvPr>
        </p:nvSpPr>
        <p:spPr/>
        <p:txBody>
          <a:bodyPr/>
          <a:lstStyle/>
          <a:p>
            <a:fld id="{B2C520FF-1F0E-4DCB-B49A-ADD8B5056573}" type="slidenum">
              <a:rPr lang="en-US" smtClean="0"/>
              <a:t>‹#›</a:t>
            </a:fld>
            <a:endParaRPr lang="en-US"/>
          </a:p>
        </p:txBody>
      </p:sp>
    </p:spTree>
    <p:extLst>
      <p:ext uri="{BB962C8B-B14F-4D97-AF65-F5344CB8AC3E}">
        <p14:creationId xmlns:p14="http://schemas.microsoft.com/office/powerpoint/2010/main" val="246295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3E6D-1DB2-449A-8B22-A88C6ABA70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2BFE20-A244-4905-9384-7FC09C1857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2C978C-8A2A-4849-9608-CC70A70D6F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45250E-CE17-4A9F-8534-D83BA746653F}"/>
              </a:ext>
            </a:extLst>
          </p:cNvPr>
          <p:cNvSpPr>
            <a:spLocks noGrp="1"/>
          </p:cNvSpPr>
          <p:nvPr>
            <p:ph type="dt" sz="half" idx="10"/>
          </p:nvPr>
        </p:nvSpPr>
        <p:spPr/>
        <p:txBody>
          <a:bodyPr/>
          <a:lstStyle/>
          <a:p>
            <a:fld id="{ACB16FCA-6D2D-4C0D-A288-D60ADA35F853}" type="datetimeFigureOut">
              <a:rPr lang="en-US" smtClean="0"/>
              <a:t>4/27/2021</a:t>
            </a:fld>
            <a:endParaRPr lang="en-US"/>
          </a:p>
        </p:txBody>
      </p:sp>
      <p:sp>
        <p:nvSpPr>
          <p:cNvPr id="6" name="Footer Placeholder 5">
            <a:extLst>
              <a:ext uri="{FF2B5EF4-FFF2-40B4-BE49-F238E27FC236}">
                <a16:creationId xmlns:a16="http://schemas.microsoft.com/office/drawing/2014/main" id="{D2472A8C-F256-499B-B734-7BB2C6C252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69D86D-FDD7-473D-B086-CB4B52795200}"/>
              </a:ext>
            </a:extLst>
          </p:cNvPr>
          <p:cNvSpPr>
            <a:spLocks noGrp="1"/>
          </p:cNvSpPr>
          <p:nvPr>
            <p:ph type="sldNum" sz="quarter" idx="12"/>
          </p:nvPr>
        </p:nvSpPr>
        <p:spPr/>
        <p:txBody>
          <a:bodyPr/>
          <a:lstStyle/>
          <a:p>
            <a:fld id="{B2C520FF-1F0E-4DCB-B49A-ADD8B5056573}" type="slidenum">
              <a:rPr lang="en-US" smtClean="0"/>
              <a:t>‹#›</a:t>
            </a:fld>
            <a:endParaRPr lang="en-US"/>
          </a:p>
        </p:txBody>
      </p:sp>
    </p:spTree>
    <p:extLst>
      <p:ext uri="{BB962C8B-B14F-4D97-AF65-F5344CB8AC3E}">
        <p14:creationId xmlns:p14="http://schemas.microsoft.com/office/powerpoint/2010/main" val="1164787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3D771-B4E5-4BF3-9E08-67CC78E1F7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C33C41-A4D4-46B3-8C58-227F988C6F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B2E8BD-72A4-4CF9-8FAC-1924F7095F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AF94EF-1D8A-4183-8C0F-14FA2CBB58D6}"/>
              </a:ext>
            </a:extLst>
          </p:cNvPr>
          <p:cNvSpPr>
            <a:spLocks noGrp="1"/>
          </p:cNvSpPr>
          <p:nvPr>
            <p:ph type="dt" sz="half" idx="10"/>
          </p:nvPr>
        </p:nvSpPr>
        <p:spPr/>
        <p:txBody>
          <a:bodyPr/>
          <a:lstStyle/>
          <a:p>
            <a:fld id="{ACB16FCA-6D2D-4C0D-A288-D60ADA35F853}" type="datetimeFigureOut">
              <a:rPr lang="en-US" smtClean="0"/>
              <a:t>4/27/2021</a:t>
            </a:fld>
            <a:endParaRPr lang="en-US"/>
          </a:p>
        </p:txBody>
      </p:sp>
      <p:sp>
        <p:nvSpPr>
          <p:cNvPr id="6" name="Footer Placeholder 5">
            <a:extLst>
              <a:ext uri="{FF2B5EF4-FFF2-40B4-BE49-F238E27FC236}">
                <a16:creationId xmlns:a16="http://schemas.microsoft.com/office/drawing/2014/main" id="{BCDD72E0-EDC2-4BB9-8623-D2340478CA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12BDCC-5246-477C-9515-B30B014E8E2A}"/>
              </a:ext>
            </a:extLst>
          </p:cNvPr>
          <p:cNvSpPr>
            <a:spLocks noGrp="1"/>
          </p:cNvSpPr>
          <p:nvPr>
            <p:ph type="sldNum" sz="quarter" idx="12"/>
          </p:nvPr>
        </p:nvSpPr>
        <p:spPr/>
        <p:txBody>
          <a:bodyPr/>
          <a:lstStyle/>
          <a:p>
            <a:fld id="{B2C520FF-1F0E-4DCB-B49A-ADD8B5056573}" type="slidenum">
              <a:rPr lang="en-US" smtClean="0"/>
              <a:t>‹#›</a:t>
            </a:fld>
            <a:endParaRPr lang="en-US"/>
          </a:p>
        </p:txBody>
      </p:sp>
    </p:spTree>
    <p:extLst>
      <p:ext uri="{BB962C8B-B14F-4D97-AF65-F5344CB8AC3E}">
        <p14:creationId xmlns:p14="http://schemas.microsoft.com/office/powerpoint/2010/main" val="208083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E542C31-3916-4BE6-A7C5-431825542449}"/>
              </a:ext>
            </a:extLst>
          </p:cNvPr>
          <p:cNvGraphicFramePr>
            <a:graphicFrameLocks noChangeAspect="1"/>
          </p:cNvGraphicFramePr>
          <p:nvPr userDrawn="1">
            <p:custDataLst>
              <p:tags r:id="rId13"/>
            </p:custDataLst>
            <p:extLst>
              <p:ext uri="{D42A27DB-BD31-4B8C-83A1-F6EECF244321}">
                <p14:modId xmlns:p14="http://schemas.microsoft.com/office/powerpoint/2010/main" val="4101685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406" imgH="416" progId="TCLayout.ActiveDocument.1">
                  <p:embed/>
                </p:oleObj>
              </mc:Choice>
              <mc:Fallback>
                <p:oleObj name="think-cell Slide" r:id="rId14" imgW="406" imgH="416" progId="TCLayout.ActiveDocument.1">
                  <p:embed/>
                  <p:pic>
                    <p:nvPicPr>
                      <p:cNvPr id="8" name="Object 7" hidden="1">
                        <a:extLst>
                          <a:ext uri="{FF2B5EF4-FFF2-40B4-BE49-F238E27FC236}">
                            <a16:creationId xmlns:a16="http://schemas.microsoft.com/office/drawing/2014/main" id="{9E542C31-3916-4BE6-A7C5-431825542449}"/>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48CA791D-899E-46EC-9DC6-4F3EAD6FCA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33A118-9E99-45F6-9190-43FF042322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72664-1043-4DFE-92A8-3CD988A907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16FCA-6D2D-4C0D-A288-D60ADA35F853}" type="datetimeFigureOut">
              <a:rPr lang="en-US" smtClean="0"/>
              <a:t>4/27/2021</a:t>
            </a:fld>
            <a:endParaRPr lang="en-US"/>
          </a:p>
        </p:txBody>
      </p:sp>
      <p:sp>
        <p:nvSpPr>
          <p:cNvPr id="5" name="Footer Placeholder 4">
            <a:extLst>
              <a:ext uri="{FF2B5EF4-FFF2-40B4-BE49-F238E27FC236}">
                <a16:creationId xmlns:a16="http://schemas.microsoft.com/office/drawing/2014/main" id="{D3D7EAB2-C278-4A5A-B58D-B17AF92E19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064B9D-C82C-428C-853C-19BE876DAB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C520FF-1F0E-4DCB-B49A-ADD8B5056573}" type="slidenum">
              <a:rPr lang="en-US" smtClean="0"/>
              <a:t>‹#›</a:t>
            </a:fld>
            <a:endParaRPr lang="en-US"/>
          </a:p>
        </p:txBody>
      </p:sp>
    </p:spTree>
    <p:extLst>
      <p:ext uri="{BB962C8B-B14F-4D97-AF65-F5344CB8AC3E}">
        <p14:creationId xmlns:p14="http://schemas.microsoft.com/office/powerpoint/2010/main" val="199536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oleObject" Target="../embeddings/oleObject2.bin"/><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2.emf"/><Relationship Id="rId10" Type="http://schemas.openxmlformats.org/officeDocument/2006/relationships/image" Target="../media/image7.tiff"/><Relationship Id="rId4" Type="http://schemas.openxmlformats.org/officeDocument/2006/relationships/image" Target="../media/image1.emf"/><Relationship Id="rId9" Type="http://schemas.openxmlformats.org/officeDocument/2006/relationships/image" Target="../media/image6.tiff"/></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oleObject" Target="../embeddings/oleObject11.bin"/><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8.png"/><Relationship Id="rId11" Type="http://schemas.openxmlformats.org/officeDocument/2006/relationships/image" Target="../media/image7.tiff"/><Relationship Id="rId5" Type="http://schemas.openxmlformats.org/officeDocument/2006/relationships/image" Target="../media/image27.png"/><Relationship Id="rId10" Type="http://schemas.openxmlformats.org/officeDocument/2006/relationships/image" Target="../media/image6.tiff"/><Relationship Id="rId4" Type="http://schemas.openxmlformats.org/officeDocument/2006/relationships/image" Target="../media/image26.emf"/><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oleObject" Target="../embeddings/oleObject12.bin"/><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1.png"/><Relationship Id="rId11" Type="http://schemas.openxmlformats.org/officeDocument/2006/relationships/image" Target="../media/image7.tiff"/><Relationship Id="rId5" Type="http://schemas.openxmlformats.org/officeDocument/2006/relationships/image" Target="../media/image30.png"/><Relationship Id="rId10" Type="http://schemas.openxmlformats.org/officeDocument/2006/relationships/image" Target="../media/image6.tiff"/><Relationship Id="rId4" Type="http://schemas.openxmlformats.org/officeDocument/2006/relationships/image" Target="../media/image1.emf"/><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oleObject" Target="../embeddings/oleObject13.bin"/><Relationship Id="rId7" Type="http://schemas.openxmlformats.org/officeDocument/2006/relationships/image" Target="../media/image6.tiff"/><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oleObject" Target="../embeddings/oleObject14.bin"/><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png"/><Relationship Id="rId5" Type="http://schemas.openxmlformats.org/officeDocument/2006/relationships/image" Target="../media/image33.png"/><Relationship Id="rId4" Type="http://schemas.openxmlformats.org/officeDocument/2006/relationships/image" Target="../media/image26.emf"/><Relationship Id="rId9" Type="http://schemas.openxmlformats.org/officeDocument/2006/relationships/image" Target="../media/image7.tiff"/></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notesSlide" Target="../notesSlides/notesSlide1.xml"/><Relationship Id="rId7" Type="http://schemas.openxmlformats.org/officeDocument/2006/relationships/diagramLayout" Target="../diagrams/layout1.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diagramData" Target="../diagrams/data1.xml"/><Relationship Id="rId5" Type="http://schemas.openxmlformats.org/officeDocument/2006/relationships/image" Target="../media/image26.emf"/><Relationship Id="rId10" Type="http://schemas.microsoft.com/office/2007/relationships/diagramDrawing" Target="../diagrams/drawing1.xml"/><Relationship Id="rId4" Type="http://schemas.openxmlformats.org/officeDocument/2006/relationships/oleObject" Target="../embeddings/oleObject15.bin"/><Relationship Id="rId9" Type="http://schemas.openxmlformats.org/officeDocument/2006/relationships/diagramColors" Target="../diagrams/colors1.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0.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10" Type="http://schemas.openxmlformats.org/officeDocument/2006/relationships/image" Target="../media/image7.tiff"/><Relationship Id="rId4" Type="http://schemas.openxmlformats.org/officeDocument/2006/relationships/image" Target="../media/image41.jpeg"/><Relationship Id="rId9" Type="http://schemas.openxmlformats.org/officeDocument/2006/relationships/image" Target="../media/image6.tiff"/></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4.jpe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10" Type="http://schemas.openxmlformats.org/officeDocument/2006/relationships/image" Target="../media/image7.tiff"/><Relationship Id="rId4" Type="http://schemas.openxmlformats.org/officeDocument/2006/relationships/image" Target="../media/image45.jpeg"/><Relationship Id="rId9" Type="http://schemas.openxmlformats.org/officeDocument/2006/relationships/image" Target="../media/image6.tiff"/></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7.tiff"/><Relationship Id="rId3" Type="http://schemas.openxmlformats.org/officeDocument/2006/relationships/notesSlide" Target="../notesSlides/notesSlide6.xml"/><Relationship Id="rId7" Type="http://schemas.openxmlformats.org/officeDocument/2006/relationships/image" Target="../media/image50.png"/><Relationship Id="rId12" Type="http://schemas.openxmlformats.org/officeDocument/2006/relationships/image" Target="../media/image6.tiff"/><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49.png"/><Relationship Id="rId11" Type="http://schemas.openxmlformats.org/officeDocument/2006/relationships/image" Target="../media/image5.png"/><Relationship Id="rId5" Type="http://schemas.openxmlformats.org/officeDocument/2006/relationships/image" Target="../media/image48.emf"/><Relationship Id="rId10" Type="http://schemas.openxmlformats.org/officeDocument/2006/relationships/image" Target="../media/image4.png"/><Relationship Id="rId4" Type="http://schemas.openxmlformats.org/officeDocument/2006/relationships/oleObject" Target="../embeddings/oleObject16.bin"/><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7.xml"/><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53.png"/><Relationship Id="rId11" Type="http://schemas.openxmlformats.org/officeDocument/2006/relationships/image" Target="../media/image7.tiff"/><Relationship Id="rId5" Type="http://schemas.openxmlformats.org/officeDocument/2006/relationships/image" Target="../media/image48.emf"/><Relationship Id="rId10" Type="http://schemas.openxmlformats.org/officeDocument/2006/relationships/image" Target="../media/image6.tiff"/><Relationship Id="rId4" Type="http://schemas.openxmlformats.org/officeDocument/2006/relationships/oleObject" Target="../embeddings/oleObject17.bin"/><Relationship Id="rId9"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6.tiff"/><Relationship Id="rId3" Type="http://schemas.openxmlformats.org/officeDocument/2006/relationships/oleObject" Target="../embeddings/oleObject4.bin"/><Relationship Id="rId7" Type="http://schemas.openxmlformats.org/officeDocument/2006/relationships/image" Target="../media/image10.png"/><Relationship Id="rId12"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9.svg"/><Relationship Id="rId11" Type="http://schemas.openxmlformats.org/officeDocument/2006/relationships/image" Target="../media/image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1.emf"/><Relationship Id="rId9" Type="http://schemas.openxmlformats.org/officeDocument/2006/relationships/image" Target="../media/image12.png"/><Relationship Id="rId1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oleObject" Target="../embeddings/oleObject6.bin"/><Relationship Id="rId7" Type="http://schemas.openxmlformats.org/officeDocument/2006/relationships/image" Target="../media/image8.png"/><Relationship Id="rId12"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6.svg"/><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8.svg"/><Relationship Id="rId4" Type="http://schemas.openxmlformats.org/officeDocument/2006/relationships/image" Target="../media/image1.emf"/><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6.svg"/><Relationship Id="rId3" Type="http://schemas.openxmlformats.org/officeDocument/2006/relationships/oleObject" Target="../embeddings/oleObject7.bin"/><Relationship Id="rId7" Type="http://schemas.openxmlformats.org/officeDocument/2006/relationships/image" Target="../media/image22.png"/><Relationship Id="rId12" Type="http://schemas.openxmlformats.org/officeDocument/2006/relationships/image" Target="../media/image15.png"/><Relationship Id="rId2" Type="http://schemas.openxmlformats.org/officeDocument/2006/relationships/slideLayout" Target="../slideLayouts/slideLayout1.xml"/><Relationship Id="rId16" Type="http://schemas.openxmlformats.org/officeDocument/2006/relationships/image" Target="../media/image7.tiff"/><Relationship Id="rId1" Type="http://schemas.openxmlformats.org/officeDocument/2006/relationships/tags" Target="../tags/tag8.xml"/><Relationship Id="rId6" Type="http://schemas.openxmlformats.org/officeDocument/2006/relationships/image" Target="../media/image21.png"/><Relationship Id="rId11" Type="http://schemas.openxmlformats.org/officeDocument/2006/relationships/image" Target="../media/image24.svg"/><Relationship Id="rId5" Type="http://schemas.openxmlformats.org/officeDocument/2006/relationships/image" Target="../media/image20.png"/><Relationship Id="rId15" Type="http://schemas.openxmlformats.org/officeDocument/2006/relationships/image" Target="../media/image6.tiff"/><Relationship Id="rId10" Type="http://schemas.openxmlformats.org/officeDocument/2006/relationships/image" Target="../media/image23.png"/><Relationship Id="rId4" Type="http://schemas.openxmlformats.org/officeDocument/2006/relationships/image" Target="../media/image1.emf"/><Relationship Id="rId9" Type="http://schemas.openxmlformats.org/officeDocument/2006/relationships/image" Target="../media/image9.svg"/><Relationship Id="rId1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25.png"/><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oleObject" Target="../embeddings/oleObject9.bin"/><Relationship Id="rId7" Type="http://schemas.openxmlformats.org/officeDocument/2006/relationships/image" Target="../media/image6.tiff"/><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51120B2-7A49-4B9F-BECB-FC73258547FD}"/>
              </a:ext>
            </a:extLst>
          </p:cNvPr>
          <p:cNvGraphicFramePr>
            <a:graphicFrameLocks noChangeAspect="1"/>
          </p:cNvGraphicFramePr>
          <p:nvPr>
            <p:custDataLst>
              <p:tags r:id="rId1"/>
            </p:custDataLst>
            <p:extLst>
              <p:ext uri="{D42A27DB-BD31-4B8C-83A1-F6EECF244321}">
                <p14:modId xmlns:p14="http://schemas.microsoft.com/office/powerpoint/2010/main" val="21393557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6" imgH="416" progId="TCLayout.ActiveDocument.1">
                  <p:embed/>
                </p:oleObj>
              </mc:Choice>
              <mc:Fallback>
                <p:oleObj name="think-cell Slide" r:id="rId3" imgW="406" imgH="416" progId="TCLayout.ActiveDocument.1">
                  <p:embed/>
                  <p:pic>
                    <p:nvPicPr>
                      <p:cNvPr id="4" name="Object 3" hidden="1">
                        <a:extLst>
                          <a:ext uri="{FF2B5EF4-FFF2-40B4-BE49-F238E27FC236}">
                            <a16:creationId xmlns:a16="http://schemas.microsoft.com/office/drawing/2014/main" id="{D51120B2-7A49-4B9F-BECB-FC73258547F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8" name="Rectangle 17">
            <a:extLst>
              <a:ext uri="{FF2B5EF4-FFF2-40B4-BE49-F238E27FC236}">
                <a16:creationId xmlns:a16="http://schemas.microsoft.com/office/drawing/2014/main" id="{0CD1D6BA-D725-4FE6-8F77-11CF9CA28401}"/>
              </a:ext>
            </a:extLst>
          </p:cNvPr>
          <p:cNvSpPr/>
          <p:nvPr/>
        </p:nvSpPr>
        <p:spPr>
          <a:xfrm>
            <a:off x="7268705" y="1469915"/>
            <a:ext cx="3788647" cy="1309078"/>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981775B-7562-47F1-92D4-42AA9D02409C}"/>
              </a:ext>
            </a:extLst>
          </p:cNvPr>
          <p:cNvSpPr/>
          <p:nvPr/>
        </p:nvSpPr>
        <p:spPr>
          <a:xfrm>
            <a:off x="1134648" y="1471126"/>
            <a:ext cx="4165772" cy="1301861"/>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BCFFC9-830A-46A0-B9CF-18AB8F1F0824}"/>
              </a:ext>
            </a:extLst>
          </p:cNvPr>
          <p:cNvSpPr/>
          <p:nvPr/>
        </p:nvSpPr>
        <p:spPr>
          <a:xfrm>
            <a:off x="4026927" y="92597"/>
            <a:ext cx="4138146" cy="116276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E537F6C-C142-431E-9DFA-55CF90CB16EF}"/>
              </a:ext>
            </a:extLst>
          </p:cNvPr>
          <p:cNvSpPr/>
          <p:nvPr/>
        </p:nvSpPr>
        <p:spPr>
          <a:xfrm>
            <a:off x="4239776" y="5712085"/>
            <a:ext cx="3398003" cy="984142"/>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C5929E0-4928-4D8C-866A-5DF918743AB7}"/>
              </a:ext>
            </a:extLst>
          </p:cNvPr>
          <p:cNvSpPr txBox="1"/>
          <p:nvPr/>
        </p:nvSpPr>
        <p:spPr>
          <a:xfrm>
            <a:off x="4026927" y="185850"/>
            <a:ext cx="4138146" cy="1015663"/>
          </a:xfrm>
          <a:prstGeom prst="rect">
            <a:avLst/>
          </a:prstGeom>
          <a:noFill/>
        </p:spPr>
        <p:txBody>
          <a:bodyPr wrap="square">
            <a:spAutoFit/>
          </a:bodyPr>
          <a:lstStyle/>
          <a:p>
            <a:pPr marL="0" marR="0" algn="ctr">
              <a:spcBef>
                <a:spcPts val="0"/>
              </a:spcBef>
              <a:spcAft>
                <a:spcPts val="0"/>
              </a:spcAft>
            </a:pPr>
            <a:r>
              <a:rPr lang="en-US" sz="2400" b="1">
                <a:effectLst/>
                <a:latin typeface="Calibri" panose="020F0502020204030204" pitchFamily="34" charset="0"/>
                <a:ea typeface="Calibri" panose="020F0502020204030204" pitchFamily="34" charset="0"/>
                <a:cs typeface="Arial" panose="020B0604020202020204" pitchFamily="34" charset="0"/>
              </a:rPr>
              <a:t>Business Scenario:</a:t>
            </a:r>
            <a:r>
              <a:rPr lang="en-US" sz="2400">
                <a:effectLst/>
                <a:latin typeface="Calibri" panose="020F0502020204030204" pitchFamily="34" charset="0"/>
                <a:ea typeface="Calibri" panose="020F0502020204030204" pitchFamily="34" charset="0"/>
                <a:cs typeface="Arial" panose="020B0604020202020204" pitchFamily="34" charset="0"/>
              </a:rPr>
              <a:t>  </a:t>
            </a:r>
          </a:p>
          <a:p>
            <a:pPr marL="0" marR="0" algn="ctr">
              <a:spcBef>
                <a:spcPts val="0"/>
              </a:spcBef>
              <a:spcAft>
                <a:spcPts val="0"/>
              </a:spcAft>
            </a:pPr>
            <a:r>
              <a:rPr lang="en-US" sz="1800">
                <a:effectLst/>
                <a:latin typeface="Calibri" panose="020F0502020204030204" pitchFamily="34" charset="0"/>
                <a:ea typeface="Calibri" panose="020F0502020204030204" pitchFamily="34" charset="0"/>
                <a:cs typeface="Arial" panose="020B0604020202020204" pitchFamily="34" charset="0"/>
              </a:rPr>
              <a:t>We operate a consulting firm that facilitates through two vertical channels:</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723D55DB-9C4F-4D3A-BA29-864FD443B73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454303" y="5897622"/>
            <a:ext cx="2952750" cy="600710"/>
          </a:xfrm>
          <a:prstGeom prst="rect">
            <a:avLst/>
          </a:prstGeom>
          <a:noFill/>
          <a:ln>
            <a:noFill/>
          </a:ln>
        </p:spPr>
      </p:pic>
      <p:pic>
        <p:nvPicPr>
          <p:cNvPr id="6" name="Picture 5">
            <a:extLst>
              <a:ext uri="{FF2B5EF4-FFF2-40B4-BE49-F238E27FC236}">
                <a16:creationId xmlns:a16="http://schemas.microsoft.com/office/drawing/2014/main" id="{40112723-4B9E-45D7-9374-4430632AFF20}"/>
              </a:ext>
            </a:extLst>
          </p:cNvPr>
          <p:cNvPicPr>
            <a:picLocks noChangeAspect="1"/>
          </p:cNvPicPr>
          <p:nvPr/>
        </p:nvPicPr>
        <p:blipFill>
          <a:blip r:embed="rId6"/>
          <a:stretch>
            <a:fillRect/>
          </a:stretch>
        </p:blipFill>
        <p:spPr>
          <a:xfrm>
            <a:off x="1478495" y="3347095"/>
            <a:ext cx="9235010" cy="2225874"/>
          </a:xfrm>
          <a:prstGeom prst="rect">
            <a:avLst/>
          </a:prstGeom>
        </p:spPr>
      </p:pic>
      <p:sp>
        <p:nvSpPr>
          <p:cNvPr id="15" name="TextBox 14">
            <a:extLst>
              <a:ext uri="{FF2B5EF4-FFF2-40B4-BE49-F238E27FC236}">
                <a16:creationId xmlns:a16="http://schemas.microsoft.com/office/drawing/2014/main" id="{481765D8-76FC-472D-B4FC-74E7F5270F82}"/>
              </a:ext>
            </a:extLst>
          </p:cNvPr>
          <p:cNvSpPr txBox="1"/>
          <p:nvPr/>
        </p:nvSpPr>
        <p:spPr>
          <a:xfrm>
            <a:off x="679145" y="1521891"/>
            <a:ext cx="4962237" cy="1200329"/>
          </a:xfrm>
          <a:prstGeom prst="rect">
            <a:avLst/>
          </a:prstGeom>
          <a:noFill/>
        </p:spPr>
        <p:txBody>
          <a:bodyPr wrap="square">
            <a:spAutoFit/>
          </a:bodyPr>
          <a:lstStyle/>
          <a:p>
            <a:pPr marL="914400" marR="400050" indent="-457200" algn="just">
              <a:spcBef>
                <a:spcPts val="0"/>
              </a:spcBef>
              <a:spcAft>
                <a:spcPts val="0"/>
              </a:spcAft>
            </a:pPr>
            <a:r>
              <a:rPr lang="en-US" sz="1800" b="1">
                <a:effectLst/>
                <a:latin typeface="Calibri" panose="020F0502020204030204" pitchFamily="34" charset="0"/>
                <a:ea typeface="Calibri" panose="020F0502020204030204" pitchFamily="34" charset="0"/>
                <a:cs typeface="Arial" panose="020B0604020202020204" pitchFamily="34" charset="0"/>
              </a:rPr>
              <a:t>Distributor Channel</a:t>
            </a:r>
            <a:r>
              <a:rPr lang="en-US" sz="1800">
                <a:effectLst/>
                <a:latin typeface="Calibri" panose="020F0502020204030204" pitchFamily="34" charset="0"/>
                <a:ea typeface="Calibri" panose="020F0502020204030204" pitchFamily="34" charset="0"/>
                <a:cs typeface="Arial" panose="020B0604020202020204" pitchFamily="34" charset="0"/>
              </a:rPr>
              <a:t>: (Production Studios)</a:t>
            </a:r>
          </a:p>
          <a:p>
            <a:pPr marL="914400" marR="400050" indent="-457200" algn="just">
              <a:spcBef>
                <a:spcPts val="0"/>
              </a:spcBef>
              <a:spcAft>
                <a:spcPts val="0"/>
              </a:spcAft>
            </a:pPr>
            <a:r>
              <a:rPr lang="en-US">
                <a:latin typeface="Calibri" panose="020F0502020204030204" pitchFamily="34" charset="0"/>
                <a:ea typeface="Calibri" panose="020F0502020204030204" pitchFamily="34" charset="0"/>
                <a:cs typeface="Arial" panose="020B0604020202020204" pitchFamily="34" charset="0"/>
              </a:rPr>
              <a:t>	Recommend which streaming service platform a movie is most likely to be picked up by</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F3E52AB-62C2-45D3-88AB-5205672F7CEC}"/>
              </a:ext>
            </a:extLst>
          </p:cNvPr>
          <p:cNvSpPr txBox="1"/>
          <p:nvPr/>
        </p:nvSpPr>
        <p:spPr>
          <a:xfrm>
            <a:off x="6888406" y="1571447"/>
            <a:ext cx="4389797" cy="1200329"/>
          </a:xfrm>
          <a:prstGeom prst="rect">
            <a:avLst/>
          </a:prstGeom>
          <a:noFill/>
        </p:spPr>
        <p:txBody>
          <a:bodyPr wrap="square">
            <a:spAutoFit/>
          </a:bodyPr>
          <a:lstStyle/>
          <a:p>
            <a:pPr marL="914400" marR="400050" indent="-457200" algn="just">
              <a:spcBef>
                <a:spcPts val="0"/>
              </a:spcBef>
              <a:spcAft>
                <a:spcPts val="0"/>
              </a:spcAft>
            </a:pPr>
            <a:r>
              <a:rPr lang="en-US" sz="1800" b="1">
                <a:effectLst/>
                <a:latin typeface="Calibri" panose="020F0502020204030204" pitchFamily="34" charset="0"/>
                <a:ea typeface="Calibri" panose="020F0502020204030204" pitchFamily="34" charset="0"/>
                <a:cs typeface="Arial" panose="020B0604020202020204" pitchFamily="34" charset="0"/>
              </a:rPr>
              <a:t>End User Channel</a:t>
            </a:r>
            <a:r>
              <a:rPr lang="en-US" sz="1800">
                <a:effectLst/>
                <a:latin typeface="Calibri" panose="020F0502020204030204" pitchFamily="34" charset="0"/>
                <a:ea typeface="Calibri" panose="020F0502020204030204" pitchFamily="34" charset="0"/>
                <a:cs typeface="Arial" panose="020B0604020202020204" pitchFamily="34" charset="0"/>
              </a:rPr>
              <a:t>: </a:t>
            </a:r>
            <a:r>
              <a:rPr lang="en-US">
                <a:latin typeface="Calibri" panose="020F0502020204030204" pitchFamily="34" charset="0"/>
                <a:ea typeface="Calibri" panose="020F0502020204030204" pitchFamily="34" charset="0"/>
                <a:cs typeface="Arial" panose="020B0604020202020204" pitchFamily="34" charset="0"/>
              </a:rPr>
              <a:t>(Viewers)</a:t>
            </a:r>
          </a:p>
          <a:p>
            <a:pPr marL="914400" marR="400050" indent="-457200" algn="just">
              <a:spcBef>
                <a:spcPts val="0"/>
              </a:spcBef>
              <a:spcAft>
                <a:spcPts val="0"/>
              </a:spcAft>
            </a:pPr>
            <a:r>
              <a:rPr lang="en-US" sz="1800">
                <a:effectLst/>
                <a:latin typeface="Calibri" panose="020F0502020204030204" pitchFamily="34" charset="0"/>
                <a:ea typeface="Calibri" panose="020F0502020204030204" pitchFamily="34" charset="0"/>
                <a:cs typeface="Arial" panose="020B0604020202020204" pitchFamily="34" charset="0"/>
              </a:rPr>
              <a:t>	Recommend the </a:t>
            </a:r>
            <a:r>
              <a:rPr lang="en-US">
                <a:latin typeface="Calibri" panose="020F0502020204030204" pitchFamily="34" charset="0"/>
                <a:ea typeface="Calibri" panose="020F0502020204030204" pitchFamily="34" charset="0"/>
                <a:cs typeface="Arial" panose="020B0604020202020204" pitchFamily="34" charset="0"/>
              </a:rPr>
              <a:t>streaming service </a:t>
            </a:r>
            <a:r>
              <a:rPr lang="en-US" sz="1800">
                <a:effectLst/>
                <a:latin typeface="Calibri" panose="020F0502020204030204" pitchFamily="34" charset="0"/>
                <a:ea typeface="Calibri" panose="020F0502020204030204" pitchFamily="34" charset="0"/>
                <a:cs typeface="Arial" panose="020B0604020202020204" pitchFamily="34" charset="0"/>
              </a:rPr>
              <a:t>platform that is </a:t>
            </a:r>
            <a:r>
              <a:rPr lang="en-US">
                <a:latin typeface="Calibri" panose="020F0502020204030204" pitchFamily="34" charset="0"/>
                <a:ea typeface="Calibri" panose="020F0502020204030204" pitchFamily="34" charset="0"/>
                <a:cs typeface="Arial" panose="020B0604020202020204" pitchFamily="34" charset="0"/>
              </a:rPr>
              <a:t>be</a:t>
            </a:r>
            <a:r>
              <a:rPr lang="en-US" sz="1800">
                <a:effectLst/>
                <a:latin typeface="Calibri" panose="020F0502020204030204" pitchFamily="34" charset="0"/>
                <a:ea typeface="Calibri" panose="020F0502020204030204" pitchFamily="34" charset="0"/>
                <a:cs typeface="Arial" panose="020B0604020202020204" pitchFamily="34" charset="0"/>
              </a:rPr>
              <a:t>st suited to the end user</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48C44F23-0034-4C60-AC42-EFD2838177AF}"/>
              </a:ext>
            </a:extLst>
          </p:cNvPr>
          <p:cNvSpPr txBox="1"/>
          <p:nvPr/>
        </p:nvSpPr>
        <p:spPr>
          <a:xfrm>
            <a:off x="2459533" y="2778993"/>
            <a:ext cx="1187012" cy="369332"/>
          </a:xfrm>
          <a:prstGeom prst="rect">
            <a:avLst/>
          </a:prstGeom>
          <a:noFill/>
        </p:spPr>
        <p:txBody>
          <a:bodyPr wrap="square" rtlCol="0">
            <a:spAutoFit/>
          </a:bodyPr>
          <a:lstStyle/>
          <a:p>
            <a:pPr algn="ctr"/>
            <a:r>
              <a:rPr lang="en-US">
                <a:solidFill>
                  <a:schemeClr val="bg1"/>
                </a:solidFill>
              </a:rPr>
              <a:t>Basic Info</a:t>
            </a:r>
          </a:p>
        </p:txBody>
      </p:sp>
      <p:sp>
        <p:nvSpPr>
          <p:cNvPr id="19" name="Left Brace 18">
            <a:extLst>
              <a:ext uri="{FF2B5EF4-FFF2-40B4-BE49-F238E27FC236}">
                <a16:creationId xmlns:a16="http://schemas.microsoft.com/office/drawing/2014/main" id="{0B6B59F9-7CE1-4B96-B9B5-6F2F48492938}"/>
              </a:ext>
            </a:extLst>
          </p:cNvPr>
          <p:cNvSpPr/>
          <p:nvPr/>
        </p:nvSpPr>
        <p:spPr>
          <a:xfrm rot="5400000">
            <a:off x="2912561" y="2626192"/>
            <a:ext cx="290243" cy="1392172"/>
          </a:xfrm>
          <a:prstGeom prst="leftBrace">
            <a:avLst>
              <a:gd name="adj1" fmla="val 77100"/>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CF864EC-FEA7-4618-8D61-443C04E69F23}"/>
              </a:ext>
            </a:extLst>
          </p:cNvPr>
          <p:cNvSpPr txBox="1"/>
          <p:nvPr/>
        </p:nvSpPr>
        <p:spPr>
          <a:xfrm>
            <a:off x="3640013" y="2779810"/>
            <a:ext cx="1187012" cy="369332"/>
          </a:xfrm>
          <a:prstGeom prst="rect">
            <a:avLst/>
          </a:prstGeom>
          <a:noFill/>
        </p:spPr>
        <p:txBody>
          <a:bodyPr wrap="square" rtlCol="0">
            <a:spAutoFit/>
          </a:bodyPr>
          <a:lstStyle/>
          <a:p>
            <a:pPr algn="ctr"/>
            <a:r>
              <a:rPr lang="en-US">
                <a:solidFill>
                  <a:schemeClr val="bg1"/>
                </a:solidFill>
              </a:rPr>
              <a:t>Ratings</a:t>
            </a:r>
          </a:p>
        </p:txBody>
      </p:sp>
      <p:sp>
        <p:nvSpPr>
          <p:cNvPr id="21" name="Left Brace 20">
            <a:extLst>
              <a:ext uri="{FF2B5EF4-FFF2-40B4-BE49-F238E27FC236}">
                <a16:creationId xmlns:a16="http://schemas.microsoft.com/office/drawing/2014/main" id="{A3CABDB8-F71E-4B25-9661-DD1C648096AE}"/>
              </a:ext>
            </a:extLst>
          </p:cNvPr>
          <p:cNvSpPr/>
          <p:nvPr/>
        </p:nvSpPr>
        <p:spPr>
          <a:xfrm rot="5400000">
            <a:off x="4093985" y="2857650"/>
            <a:ext cx="290244" cy="929258"/>
          </a:xfrm>
          <a:prstGeom prst="leftBrace">
            <a:avLst>
              <a:gd name="adj1" fmla="val 77100"/>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9406FD14-4A1B-444D-A21D-0E5357C6C59F}"/>
              </a:ext>
            </a:extLst>
          </p:cNvPr>
          <p:cNvSpPr txBox="1"/>
          <p:nvPr/>
        </p:nvSpPr>
        <p:spPr>
          <a:xfrm>
            <a:off x="5083094" y="2779868"/>
            <a:ext cx="1116576" cy="369332"/>
          </a:xfrm>
          <a:prstGeom prst="rect">
            <a:avLst/>
          </a:prstGeom>
          <a:noFill/>
        </p:spPr>
        <p:txBody>
          <a:bodyPr wrap="square" rtlCol="0">
            <a:spAutoFit/>
          </a:bodyPr>
          <a:lstStyle/>
          <a:p>
            <a:pPr algn="ctr"/>
            <a:r>
              <a:rPr lang="en-US">
                <a:solidFill>
                  <a:schemeClr val="bg1"/>
                </a:solidFill>
              </a:rPr>
              <a:t>Platform</a:t>
            </a:r>
          </a:p>
        </p:txBody>
      </p:sp>
      <p:sp>
        <p:nvSpPr>
          <p:cNvPr id="23" name="Left Brace 22">
            <a:extLst>
              <a:ext uri="{FF2B5EF4-FFF2-40B4-BE49-F238E27FC236}">
                <a16:creationId xmlns:a16="http://schemas.microsoft.com/office/drawing/2014/main" id="{527055E2-4C51-43F2-A7DE-831F0DCB4E83}"/>
              </a:ext>
            </a:extLst>
          </p:cNvPr>
          <p:cNvSpPr/>
          <p:nvPr/>
        </p:nvSpPr>
        <p:spPr>
          <a:xfrm rot="5400000">
            <a:off x="5514366" y="2380438"/>
            <a:ext cx="290242" cy="1870084"/>
          </a:xfrm>
          <a:prstGeom prst="leftBrace">
            <a:avLst>
              <a:gd name="adj1" fmla="val 77100"/>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7D90D9A5-5410-4E6E-8D05-DE131B35DD09}"/>
              </a:ext>
            </a:extLst>
          </p:cNvPr>
          <p:cNvSpPr txBox="1"/>
          <p:nvPr/>
        </p:nvSpPr>
        <p:spPr>
          <a:xfrm>
            <a:off x="9732467" y="2778993"/>
            <a:ext cx="1187012" cy="369332"/>
          </a:xfrm>
          <a:prstGeom prst="rect">
            <a:avLst/>
          </a:prstGeom>
          <a:noFill/>
        </p:spPr>
        <p:txBody>
          <a:bodyPr wrap="square" rtlCol="0">
            <a:spAutoFit/>
          </a:bodyPr>
          <a:lstStyle/>
          <a:p>
            <a:pPr algn="ctr"/>
            <a:r>
              <a:rPr lang="en-US">
                <a:solidFill>
                  <a:schemeClr val="bg1"/>
                </a:solidFill>
              </a:rPr>
              <a:t>Basic Info</a:t>
            </a:r>
          </a:p>
        </p:txBody>
      </p:sp>
      <p:sp>
        <p:nvSpPr>
          <p:cNvPr id="25" name="Left Brace 24">
            <a:extLst>
              <a:ext uri="{FF2B5EF4-FFF2-40B4-BE49-F238E27FC236}">
                <a16:creationId xmlns:a16="http://schemas.microsoft.com/office/drawing/2014/main" id="{6A150FA6-07B7-4DDF-BB46-2575DB2F3F2E}"/>
              </a:ext>
            </a:extLst>
          </p:cNvPr>
          <p:cNvSpPr/>
          <p:nvPr/>
        </p:nvSpPr>
        <p:spPr>
          <a:xfrm rot="5400000">
            <a:off x="10186465" y="3084022"/>
            <a:ext cx="290243" cy="476513"/>
          </a:xfrm>
          <a:prstGeom prst="leftBrace">
            <a:avLst>
              <a:gd name="adj1" fmla="val 77100"/>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01A2DC49-C487-41D7-A36B-EA4F3CA465BC}"/>
              </a:ext>
            </a:extLst>
          </p:cNvPr>
          <p:cNvSpPr txBox="1"/>
          <p:nvPr/>
        </p:nvSpPr>
        <p:spPr>
          <a:xfrm>
            <a:off x="7364977" y="2778993"/>
            <a:ext cx="2280314" cy="369332"/>
          </a:xfrm>
          <a:prstGeom prst="rect">
            <a:avLst/>
          </a:prstGeom>
          <a:noFill/>
        </p:spPr>
        <p:txBody>
          <a:bodyPr wrap="square" rtlCol="0">
            <a:spAutoFit/>
          </a:bodyPr>
          <a:lstStyle/>
          <a:p>
            <a:pPr algn="ctr"/>
            <a:r>
              <a:rPr lang="en-US">
                <a:solidFill>
                  <a:schemeClr val="bg1"/>
                </a:solidFill>
              </a:rPr>
              <a:t>Comma Delimited Info</a:t>
            </a:r>
          </a:p>
        </p:txBody>
      </p:sp>
      <p:sp>
        <p:nvSpPr>
          <p:cNvPr id="27" name="Left Brace 26">
            <a:extLst>
              <a:ext uri="{FF2B5EF4-FFF2-40B4-BE49-F238E27FC236}">
                <a16:creationId xmlns:a16="http://schemas.microsoft.com/office/drawing/2014/main" id="{0CBDCA5A-9B0E-424D-B8C6-99A6C47908DA}"/>
              </a:ext>
            </a:extLst>
          </p:cNvPr>
          <p:cNvSpPr/>
          <p:nvPr/>
        </p:nvSpPr>
        <p:spPr>
          <a:xfrm rot="5400000">
            <a:off x="8404693" y="1824269"/>
            <a:ext cx="290242" cy="2980672"/>
          </a:xfrm>
          <a:prstGeom prst="leftBrace">
            <a:avLst>
              <a:gd name="adj1" fmla="val 77100"/>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8" name="Content Placeholder 5" descr="A picture containing text, gauge&#10;&#10;Description automatically generated">
            <a:extLst>
              <a:ext uri="{FF2B5EF4-FFF2-40B4-BE49-F238E27FC236}">
                <a16:creationId xmlns:a16="http://schemas.microsoft.com/office/drawing/2014/main" id="{533D682B-9581-41F8-A564-EEE11BEBBA02}"/>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8900304" y="235715"/>
            <a:ext cx="1187032" cy="555200"/>
          </a:xfrm>
        </p:spPr>
      </p:pic>
      <p:pic>
        <p:nvPicPr>
          <p:cNvPr id="29" name="Picture 28" descr="A picture containing text, clipart&#10;&#10;Description automatically generated">
            <a:extLst>
              <a:ext uri="{FF2B5EF4-FFF2-40B4-BE49-F238E27FC236}">
                <a16:creationId xmlns:a16="http://schemas.microsoft.com/office/drawing/2014/main" id="{AB3CAB30-5447-4FF8-967D-C65E4C1A23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110" y="542999"/>
            <a:ext cx="1187076" cy="559326"/>
          </a:xfrm>
          <a:prstGeom prst="rect">
            <a:avLst/>
          </a:prstGeom>
        </p:spPr>
      </p:pic>
      <p:pic>
        <p:nvPicPr>
          <p:cNvPr id="30" name="Picture 29">
            <a:extLst>
              <a:ext uri="{FF2B5EF4-FFF2-40B4-BE49-F238E27FC236}">
                <a16:creationId xmlns:a16="http://schemas.microsoft.com/office/drawing/2014/main" id="{DF3C63A1-EE0D-4FE7-A9F0-60247BC9FEE0}"/>
              </a:ext>
            </a:extLst>
          </p:cNvPr>
          <p:cNvPicPr>
            <a:picLocks noChangeAspect="1"/>
          </p:cNvPicPr>
          <p:nvPr/>
        </p:nvPicPr>
        <p:blipFill>
          <a:blip r:embed="rId9"/>
          <a:stretch>
            <a:fillRect/>
          </a:stretch>
        </p:blipFill>
        <p:spPr>
          <a:xfrm>
            <a:off x="10325962" y="659109"/>
            <a:ext cx="1187033" cy="556280"/>
          </a:xfrm>
          <a:prstGeom prst="rect">
            <a:avLst/>
          </a:prstGeom>
        </p:spPr>
      </p:pic>
      <p:pic>
        <p:nvPicPr>
          <p:cNvPr id="31" name="Picture 30">
            <a:extLst>
              <a:ext uri="{FF2B5EF4-FFF2-40B4-BE49-F238E27FC236}">
                <a16:creationId xmlns:a16="http://schemas.microsoft.com/office/drawing/2014/main" id="{44DCBF16-8D7A-4B68-98A8-80D4104405FC}"/>
              </a:ext>
            </a:extLst>
          </p:cNvPr>
          <p:cNvPicPr>
            <a:picLocks noChangeAspect="1"/>
          </p:cNvPicPr>
          <p:nvPr/>
        </p:nvPicPr>
        <p:blipFill>
          <a:blip r:embed="rId10"/>
          <a:stretch>
            <a:fillRect/>
          </a:stretch>
        </p:blipFill>
        <p:spPr>
          <a:xfrm>
            <a:off x="2072125" y="198823"/>
            <a:ext cx="1187074" cy="554405"/>
          </a:xfrm>
          <a:prstGeom prst="rect">
            <a:avLst/>
          </a:prstGeom>
        </p:spPr>
      </p:pic>
    </p:spTree>
    <p:extLst>
      <p:ext uri="{BB962C8B-B14F-4D97-AF65-F5344CB8AC3E}">
        <p14:creationId xmlns:p14="http://schemas.microsoft.com/office/powerpoint/2010/main" val="322542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p:tgtEl>
                                          <p:spTgt spid="6"/>
                                        </p:tgtEl>
                                        <p:attrNameLst>
                                          <p:attrName>ppt_y</p:attrName>
                                        </p:attrNameLst>
                                      </p:cBhvr>
                                      <p:tavLst>
                                        <p:tav tm="0">
                                          <p:val>
                                            <p:strVal val="#ppt_y+#ppt_h*1.125000"/>
                                          </p:val>
                                        </p:tav>
                                        <p:tav tm="100000">
                                          <p:val>
                                            <p:strVal val="#ppt_y"/>
                                          </p:val>
                                        </p:tav>
                                      </p:tavLst>
                                    </p:anim>
                                    <p:animEffect transition="in" filter="wipe(up)">
                                      <p:cBhvr>
                                        <p:cTn id="25" dur="500"/>
                                        <p:tgtEl>
                                          <p:spTgt spid="6"/>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dissolve">
                                      <p:cBhvr>
                                        <p:cTn id="29" dur="500"/>
                                        <p:tgtEl>
                                          <p:spTgt spid="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dissolve">
                                      <p:cBhvr>
                                        <p:cTn id="37" dur="500"/>
                                        <p:tgtEl>
                                          <p:spTgt spid="20"/>
                                        </p:tgtEl>
                                      </p:cBhvr>
                                    </p:animEffect>
                                  </p:childTnLst>
                                </p:cTn>
                              </p:par>
                            </p:childTnLst>
                          </p:cTn>
                        </p:par>
                        <p:par>
                          <p:cTn id="38" fill="hold">
                            <p:stCondLst>
                              <p:cond delay="2000"/>
                            </p:stCondLst>
                            <p:childTnLst>
                              <p:par>
                                <p:cTn id="39" presetID="9"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2500"/>
                            </p:stCondLst>
                            <p:childTnLst>
                              <p:par>
                                <p:cTn id="43" presetID="9"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childTnLst>
                          </p:cTn>
                        </p:par>
                        <p:par>
                          <p:cTn id="46" fill="hold">
                            <p:stCondLst>
                              <p:cond delay="3000"/>
                            </p:stCondLst>
                            <p:childTnLst>
                              <p:par>
                                <p:cTn id="47" presetID="9" presetClass="entr" presetSubtype="0"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dissolve">
                                      <p:cBhvr>
                                        <p:cTn id="49" dur="500"/>
                                        <p:tgtEl>
                                          <p:spTgt spid="23"/>
                                        </p:tgtEl>
                                      </p:cBhvr>
                                    </p:animEffect>
                                  </p:childTnLst>
                                </p:cTn>
                              </p:par>
                            </p:childTnLst>
                          </p:cTn>
                        </p:par>
                        <p:par>
                          <p:cTn id="50" fill="hold">
                            <p:stCondLst>
                              <p:cond delay="3500"/>
                            </p:stCondLst>
                            <p:childTnLst>
                              <p:par>
                                <p:cTn id="51" presetID="9"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dissolve">
                                      <p:cBhvr>
                                        <p:cTn id="53" dur="500"/>
                                        <p:tgtEl>
                                          <p:spTgt spid="24"/>
                                        </p:tgtEl>
                                      </p:cBhvr>
                                    </p:animEffect>
                                  </p:childTnLst>
                                </p:cTn>
                              </p:par>
                            </p:childTnLst>
                          </p:cTn>
                        </p:par>
                        <p:par>
                          <p:cTn id="54" fill="hold">
                            <p:stCondLst>
                              <p:cond delay="4000"/>
                            </p:stCondLst>
                            <p:childTnLst>
                              <p:par>
                                <p:cTn id="55" presetID="9" presetClass="entr" presetSubtype="0" fill="hold" grpId="0"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childTnLst>
                          </p:cTn>
                        </p:par>
                        <p:par>
                          <p:cTn id="58" fill="hold">
                            <p:stCondLst>
                              <p:cond delay="4500"/>
                            </p:stCondLst>
                            <p:childTnLst>
                              <p:par>
                                <p:cTn id="59" presetID="9" presetClass="entr" presetSubtype="0" fill="hold" grpId="0"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dissolve">
                                      <p:cBhvr>
                                        <p:cTn id="61" dur="500"/>
                                        <p:tgtEl>
                                          <p:spTgt spid="26"/>
                                        </p:tgtEl>
                                      </p:cBhvr>
                                    </p:animEffect>
                                  </p:childTnLst>
                                </p:cTn>
                              </p:par>
                            </p:childTnLst>
                          </p:cTn>
                        </p:par>
                        <p:par>
                          <p:cTn id="62" fill="hold">
                            <p:stCondLst>
                              <p:cond delay="5000"/>
                            </p:stCondLst>
                            <p:childTnLst>
                              <p:par>
                                <p:cTn id="63" presetID="9" presetClass="entr" presetSubtype="0"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dissolve">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1000"/>
                                        <p:tgtEl>
                                          <p:spTgt spid="9"/>
                                        </p:tgtEl>
                                      </p:cBhvr>
                                    </p:animEffect>
                                    <p:anim calcmode="lin" valueType="num">
                                      <p:cBhvr>
                                        <p:cTn id="71" dur="1000" fill="hold"/>
                                        <p:tgtEl>
                                          <p:spTgt spid="9"/>
                                        </p:tgtEl>
                                        <p:attrNameLst>
                                          <p:attrName>ppt_x</p:attrName>
                                        </p:attrNameLst>
                                      </p:cBhvr>
                                      <p:tavLst>
                                        <p:tav tm="0">
                                          <p:val>
                                            <p:strVal val="#ppt_x"/>
                                          </p:val>
                                        </p:tav>
                                        <p:tav tm="100000">
                                          <p:val>
                                            <p:strVal val="#ppt_x"/>
                                          </p:val>
                                        </p:tav>
                                      </p:tavLst>
                                    </p:anim>
                                    <p:anim calcmode="lin" valueType="num">
                                      <p:cBhvr>
                                        <p:cTn id="72" dur="1000" fill="hold"/>
                                        <p:tgtEl>
                                          <p:spTgt spid="9"/>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1000"/>
                                        <p:tgtEl>
                                          <p:spTgt spid="2"/>
                                        </p:tgtEl>
                                      </p:cBhvr>
                                    </p:animEffect>
                                    <p:anim calcmode="lin" valueType="num">
                                      <p:cBhvr>
                                        <p:cTn id="76" dur="1000" fill="hold"/>
                                        <p:tgtEl>
                                          <p:spTgt spid="2"/>
                                        </p:tgtEl>
                                        <p:attrNameLst>
                                          <p:attrName>ppt_x</p:attrName>
                                        </p:attrNameLst>
                                      </p:cBhvr>
                                      <p:tavLst>
                                        <p:tav tm="0">
                                          <p:val>
                                            <p:strVal val="#ppt_x"/>
                                          </p:val>
                                        </p:tav>
                                        <p:tav tm="100000">
                                          <p:val>
                                            <p:strVal val="#ppt_x"/>
                                          </p:val>
                                        </p:tav>
                                      </p:tavLst>
                                    </p:anim>
                                    <p:anim calcmode="lin" valueType="num">
                                      <p:cBhvr>
                                        <p:cTn id="7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2" grpId="0" animBg="1"/>
      <p:bldP spid="15" grpId="0"/>
      <p:bldP spid="16" grpId="0"/>
      <p:bldP spid="3" grpId="0"/>
      <p:bldP spid="19" grpId="0" animBg="1"/>
      <p:bldP spid="20" grpId="0"/>
      <p:bldP spid="21" grpId="0" animBg="1"/>
      <p:bldP spid="22" grpId="0"/>
      <p:bldP spid="23" grpId="0" animBg="1"/>
      <p:bldP spid="24" grpId="0"/>
      <p:bldP spid="25" grpId="0" animBg="1"/>
      <p:bldP spid="26" grpId="0"/>
      <p:bldP spid="2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BDBA526-4D75-451B-B371-F3590103F2CF}"/>
              </a:ext>
            </a:extLst>
          </p:cNvPr>
          <p:cNvGraphicFramePr>
            <a:graphicFrameLocks noChangeAspect="1"/>
          </p:cNvGraphicFramePr>
          <p:nvPr>
            <p:custDataLst>
              <p:tags r:id="rId1"/>
            </p:custDataLst>
            <p:extLst>
              <p:ext uri="{D42A27DB-BD31-4B8C-83A1-F6EECF244321}">
                <p14:modId xmlns:p14="http://schemas.microsoft.com/office/powerpoint/2010/main" val="2514463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 name="Object 3" hidden="1">
                        <a:extLst>
                          <a:ext uri="{FF2B5EF4-FFF2-40B4-BE49-F238E27FC236}">
                            <a16:creationId xmlns:a16="http://schemas.microsoft.com/office/drawing/2014/main" id="{1BDBA526-4D75-451B-B371-F3590103F2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54B5AFD4-B4E6-4CB4-9C67-7AB2EE741D74}"/>
              </a:ext>
            </a:extLst>
          </p:cNvPr>
          <p:cNvSpPr/>
          <p:nvPr/>
        </p:nvSpPr>
        <p:spPr>
          <a:xfrm>
            <a:off x="4501347" y="5363962"/>
            <a:ext cx="3398003" cy="98414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Disney+ Pos </a:t>
            </a:r>
            <a:r>
              <a:rPr lang="en-US" err="1">
                <a:solidFill>
                  <a:schemeClr val="tx1"/>
                </a:solidFill>
              </a:rPr>
              <a:t>Pred</a:t>
            </a:r>
            <a:r>
              <a:rPr lang="en-US">
                <a:solidFill>
                  <a:schemeClr val="tx1"/>
                </a:solidFill>
              </a:rPr>
              <a:t> Value near 30%</a:t>
            </a:r>
          </a:p>
        </p:txBody>
      </p:sp>
      <p:sp>
        <p:nvSpPr>
          <p:cNvPr id="11" name="Rectangle 10">
            <a:extLst>
              <a:ext uri="{FF2B5EF4-FFF2-40B4-BE49-F238E27FC236}">
                <a16:creationId xmlns:a16="http://schemas.microsoft.com/office/drawing/2014/main" id="{2542C482-FBEC-4533-B7B2-B3D6D5A5E62F}"/>
              </a:ext>
            </a:extLst>
          </p:cNvPr>
          <p:cNvSpPr/>
          <p:nvPr/>
        </p:nvSpPr>
        <p:spPr>
          <a:xfrm>
            <a:off x="299116" y="5340380"/>
            <a:ext cx="3398003" cy="98414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Netflix Pos </a:t>
            </a:r>
            <a:r>
              <a:rPr lang="en-US" err="1">
                <a:solidFill>
                  <a:schemeClr val="tx1"/>
                </a:solidFill>
              </a:rPr>
              <a:t>Pred</a:t>
            </a:r>
            <a:r>
              <a:rPr lang="en-US">
                <a:solidFill>
                  <a:schemeClr val="tx1"/>
                </a:solidFill>
              </a:rPr>
              <a:t> Value Near 50%</a:t>
            </a:r>
          </a:p>
        </p:txBody>
      </p:sp>
      <p:sp>
        <p:nvSpPr>
          <p:cNvPr id="12" name="Rectangle 11">
            <a:extLst>
              <a:ext uri="{FF2B5EF4-FFF2-40B4-BE49-F238E27FC236}">
                <a16:creationId xmlns:a16="http://schemas.microsoft.com/office/drawing/2014/main" id="{EB8D5001-92E3-41CF-803F-918C02288E8A}"/>
              </a:ext>
            </a:extLst>
          </p:cNvPr>
          <p:cNvSpPr/>
          <p:nvPr/>
        </p:nvSpPr>
        <p:spPr>
          <a:xfrm>
            <a:off x="8585561" y="5340380"/>
            <a:ext cx="3398003" cy="98414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Hulu Still Falls in the Ugly Category</a:t>
            </a:r>
          </a:p>
        </p:txBody>
      </p:sp>
      <p:pic>
        <p:nvPicPr>
          <p:cNvPr id="16" name="Picture 15">
            <a:extLst>
              <a:ext uri="{FF2B5EF4-FFF2-40B4-BE49-F238E27FC236}">
                <a16:creationId xmlns:a16="http://schemas.microsoft.com/office/drawing/2014/main" id="{A23F08E0-A1E1-416A-8650-79F84AE969FB}"/>
              </a:ext>
            </a:extLst>
          </p:cNvPr>
          <p:cNvPicPr>
            <a:picLocks noChangeAspect="1"/>
          </p:cNvPicPr>
          <p:nvPr/>
        </p:nvPicPr>
        <p:blipFill>
          <a:blip r:embed="rId5"/>
          <a:stretch>
            <a:fillRect/>
          </a:stretch>
        </p:blipFill>
        <p:spPr>
          <a:xfrm>
            <a:off x="0" y="1205003"/>
            <a:ext cx="3996236" cy="3879273"/>
          </a:xfrm>
          <a:prstGeom prst="rect">
            <a:avLst/>
          </a:prstGeom>
        </p:spPr>
      </p:pic>
      <p:pic>
        <p:nvPicPr>
          <p:cNvPr id="18" name="Picture 17">
            <a:extLst>
              <a:ext uri="{FF2B5EF4-FFF2-40B4-BE49-F238E27FC236}">
                <a16:creationId xmlns:a16="http://schemas.microsoft.com/office/drawing/2014/main" id="{13F0378A-DA3C-45C4-A47D-41047A52BA19}"/>
              </a:ext>
            </a:extLst>
          </p:cNvPr>
          <p:cNvPicPr>
            <a:picLocks noChangeAspect="1"/>
          </p:cNvPicPr>
          <p:nvPr/>
        </p:nvPicPr>
        <p:blipFill>
          <a:blip r:embed="rId6"/>
          <a:stretch>
            <a:fillRect/>
          </a:stretch>
        </p:blipFill>
        <p:spPr>
          <a:xfrm>
            <a:off x="4106901" y="1205003"/>
            <a:ext cx="3996827" cy="3879273"/>
          </a:xfrm>
          <a:prstGeom prst="rect">
            <a:avLst/>
          </a:prstGeom>
        </p:spPr>
      </p:pic>
      <p:pic>
        <p:nvPicPr>
          <p:cNvPr id="20" name="Picture 19">
            <a:extLst>
              <a:ext uri="{FF2B5EF4-FFF2-40B4-BE49-F238E27FC236}">
                <a16:creationId xmlns:a16="http://schemas.microsoft.com/office/drawing/2014/main" id="{93865775-49B0-4591-8171-BE0E0E22095A}"/>
              </a:ext>
            </a:extLst>
          </p:cNvPr>
          <p:cNvPicPr>
            <a:picLocks noChangeAspect="1"/>
          </p:cNvPicPr>
          <p:nvPr/>
        </p:nvPicPr>
        <p:blipFill>
          <a:blip r:embed="rId7"/>
          <a:stretch>
            <a:fillRect/>
          </a:stretch>
        </p:blipFill>
        <p:spPr>
          <a:xfrm>
            <a:off x="8214393" y="1205002"/>
            <a:ext cx="3977607" cy="3879273"/>
          </a:xfrm>
          <a:prstGeom prst="rect">
            <a:avLst/>
          </a:prstGeom>
        </p:spPr>
      </p:pic>
      <p:sp>
        <p:nvSpPr>
          <p:cNvPr id="9" name="TextBox 8">
            <a:extLst>
              <a:ext uri="{FF2B5EF4-FFF2-40B4-BE49-F238E27FC236}">
                <a16:creationId xmlns:a16="http://schemas.microsoft.com/office/drawing/2014/main" id="{C632117A-6DB4-4F9E-B496-A2F68F3E7936}"/>
              </a:ext>
            </a:extLst>
          </p:cNvPr>
          <p:cNvSpPr txBox="1"/>
          <p:nvPr/>
        </p:nvSpPr>
        <p:spPr>
          <a:xfrm>
            <a:off x="263471" y="-58825"/>
            <a:ext cx="11236271" cy="1323439"/>
          </a:xfrm>
          <a:prstGeom prst="rect">
            <a:avLst/>
          </a:prstGeom>
          <a:noFill/>
        </p:spPr>
        <p:txBody>
          <a:bodyPr wrap="square" rtlCol="0">
            <a:spAutoFit/>
          </a:bodyPr>
          <a:lstStyle/>
          <a:p>
            <a:pPr algn="ctr"/>
            <a:r>
              <a:rPr lang="en-US" sz="4000">
                <a:solidFill>
                  <a:schemeClr val="bg1"/>
                </a:solidFill>
              </a:rPr>
              <a:t>Applying Amazon Prime Prediction </a:t>
            </a:r>
          </a:p>
          <a:p>
            <a:pPr algn="ctr"/>
            <a:r>
              <a:rPr lang="en-US" sz="4000">
                <a:solidFill>
                  <a:schemeClr val="bg1"/>
                </a:solidFill>
              </a:rPr>
              <a:t>To The Others (using Logit)</a:t>
            </a:r>
          </a:p>
        </p:txBody>
      </p:sp>
      <p:sp>
        <p:nvSpPr>
          <p:cNvPr id="13" name="Rectangle: Rounded Corners 12">
            <a:extLst>
              <a:ext uri="{FF2B5EF4-FFF2-40B4-BE49-F238E27FC236}">
                <a16:creationId xmlns:a16="http://schemas.microsoft.com/office/drawing/2014/main" id="{77AA9DDB-39EB-487B-9993-88A6B3B788B7}"/>
              </a:ext>
            </a:extLst>
          </p:cNvPr>
          <p:cNvSpPr/>
          <p:nvPr/>
        </p:nvSpPr>
        <p:spPr>
          <a:xfrm>
            <a:off x="10077772" y="3948194"/>
            <a:ext cx="569564" cy="139484"/>
          </a:xfrm>
          <a:prstGeom prst="roundRect">
            <a:avLst/>
          </a:prstGeom>
          <a:solidFill>
            <a:srgbClr val="FF000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A26288C-A393-429C-AB6D-96A84B8F8840}"/>
              </a:ext>
            </a:extLst>
          </p:cNvPr>
          <p:cNvSpPr/>
          <p:nvPr/>
        </p:nvSpPr>
        <p:spPr>
          <a:xfrm>
            <a:off x="1867545" y="3948194"/>
            <a:ext cx="476573" cy="135610"/>
          </a:xfrm>
          <a:prstGeom prst="roundRect">
            <a:avLst/>
          </a:prstGeom>
          <a:solidFill>
            <a:srgbClr val="00B05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A3FE19D2-E677-4EF7-BF54-666B8B74A470}"/>
              </a:ext>
            </a:extLst>
          </p:cNvPr>
          <p:cNvSpPr/>
          <p:nvPr/>
        </p:nvSpPr>
        <p:spPr>
          <a:xfrm>
            <a:off x="5995260" y="3948194"/>
            <a:ext cx="529526" cy="139484"/>
          </a:xfrm>
          <a:prstGeom prst="roundRect">
            <a:avLst/>
          </a:prstGeom>
          <a:solidFill>
            <a:srgbClr val="00B05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Content Placeholder 5" descr="A picture containing text, gauge&#10;&#10;Description automatically generated">
            <a:extLst>
              <a:ext uri="{FF2B5EF4-FFF2-40B4-BE49-F238E27FC236}">
                <a16:creationId xmlns:a16="http://schemas.microsoft.com/office/drawing/2014/main" id="{E9394F14-9731-4F9B-B5D9-988B9B5CFCFC}"/>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6564826" y="3733739"/>
            <a:ext cx="1492304" cy="697982"/>
          </a:xfrm>
        </p:spPr>
      </p:pic>
      <p:pic>
        <p:nvPicPr>
          <p:cNvPr id="23" name="Picture 22" descr="A picture containing text, clipart&#10;&#10;Description automatically generated">
            <a:extLst>
              <a:ext uri="{FF2B5EF4-FFF2-40B4-BE49-F238E27FC236}">
                <a16:creationId xmlns:a16="http://schemas.microsoft.com/office/drawing/2014/main" id="{A7004133-CF70-4A1D-BEB8-ED46408AC6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8436" y="188516"/>
            <a:ext cx="1926956" cy="907943"/>
          </a:xfrm>
          <a:prstGeom prst="rect">
            <a:avLst/>
          </a:prstGeom>
        </p:spPr>
      </p:pic>
      <p:pic>
        <p:nvPicPr>
          <p:cNvPr id="24" name="Picture 23">
            <a:extLst>
              <a:ext uri="{FF2B5EF4-FFF2-40B4-BE49-F238E27FC236}">
                <a16:creationId xmlns:a16="http://schemas.microsoft.com/office/drawing/2014/main" id="{746DDA88-3004-4327-BEB3-0189893AC261}"/>
              </a:ext>
            </a:extLst>
          </p:cNvPr>
          <p:cNvPicPr>
            <a:picLocks noChangeAspect="1"/>
          </p:cNvPicPr>
          <p:nvPr/>
        </p:nvPicPr>
        <p:blipFill>
          <a:blip r:embed="rId10"/>
          <a:stretch>
            <a:fillRect/>
          </a:stretch>
        </p:blipFill>
        <p:spPr>
          <a:xfrm>
            <a:off x="10647336" y="3734134"/>
            <a:ext cx="1492305" cy="699340"/>
          </a:xfrm>
          <a:prstGeom prst="rect">
            <a:avLst/>
          </a:prstGeom>
        </p:spPr>
      </p:pic>
      <p:pic>
        <p:nvPicPr>
          <p:cNvPr id="25" name="Picture 24">
            <a:extLst>
              <a:ext uri="{FF2B5EF4-FFF2-40B4-BE49-F238E27FC236}">
                <a16:creationId xmlns:a16="http://schemas.microsoft.com/office/drawing/2014/main" id="{3FD4C977-D0EA-4B52-A28F-6646180A1385}"/>
              </a:ext>
            </a:extLst>
          </p:cNvPr>
          <p:cNvPicPr>
            <a:picLocks noChangeAspect="1"/>
          </p:cNvPicPr>
          <p:nvPr/>
        </p:nvPicPr>
        <p:blipFill>
          <a:blip r:embed="rId11"/>
          <a:stretch>
            <a:fillRect/>
          </a:stretch>
        </p:blipFill>
        <p:spPr>
          <a:xfrm>
            <a:off x="2464947" y="3786368"/>
            <a:ext cx="1492358" cy="696983"/>
          </a:xfrm>
          <a:prstGeom prst="rect">
            <a:avLst/>
          </a:prstGeom>
        </p:spPr>
      </p:pic>
    </p:spTree>
    <p:extLst>
      <p:ext uri="{BB962C8B-B14F-4D97-AF65-F5344CB8AC3E}">
        <p14:creationId xmlns:p14="http://schemas.microsoft.com/office/powerpoint/2010/main" val="266641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500"/>
                            </p:stCondLst>
                            <p:childTnLst>
                              <p:par>
                                <p:cTn id="15" presetID="47" presetClass="entr" presetSubtype="0" fill="hold" grpId="0" nodeType="afterEffect">
                                  <p:stCondLst>
                                    <p:cond delay="20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2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20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5B16FDC-9B70-4D84-9587-2B9CD74B8C1A}"/>
              </a:ext>
            </a:extLst>
          </p:cNvPr>
          <p:cNvGraphicFramePr>
            <a:graphicFrameLocks noChangeAspect="1"/>
          </p:cNvGraphicFramePr>
          <p:nvPr>
            <p:custDataLst>
              <p:tags r:id="rId1"/>
            </p:custDataLst>
            <p:extLst>
              <p:ext uri="{D42A27DB-BD31-4B8C-83A1-F6EECF244321}">
                <p14:modId xmlns:p14="http://schemas.microsoft.com/office/powerpoint/2010/main" val="17684780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6" imgH="416" progId="TCLayout.ActiveDocument.1">
                  <p:embed/>
                </p:oleObj>
              </mc:Choice>
              <mc:Fallback>
                <p:oleObj name="think-cell Slide" r:id="rId3" imgW="406" imgH="416" progId="TCLayout.ActiveDocument.1">
                  <p:embed/>
                  <p:pic>
                    <p:nvPicPr>
                      <p:cNvPr id="4" name="Object 3" hidden="1">
                        <a:extLst>
                          <a:ext uri="{FF2B5EF4-FFF2-40B4-BE49-F238E27FC236}">
                            <a16:creationId xmlns:a16="http://schemas.microsoft.com/office/drawing/2014/main" id="{75B16FDC-9B70-4D84-9587-2B9CD74B8C1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6B43471A-DB34-4DB3-A845-10544672111E}"/>
              </a:ext>
            </a:extLst>
          </p:cNvPr>
          <p:cNvPicPr>
            <a:picLocks noChangeAspect="1"/>
          </p:cNvPicPr>
          <p:nvPr/>
        </p:nvPicPr>
        <p:blipFill>
          <a:blip r:embed="rId5"/>
          <a:stretch>
            <a:fillRect/>
          </a:stretch>
        </p:blipFill>
        <p:spPr>
          <a:xfrm>
            <a:off x="221672" y="1261527"/>
            <a:ext cx="3692479" cy="3567311"/>
          </a:xfrm>
          <a:prstGeom prst="rect">
            <a:avLst/>
          </a:prstGeom>
        </p:spPr>
      </p:pic>
      <p:pic>
        <p:nvPicPr>
          <p:cNvPr id="8" name="Picture 7">
            <a:extLst>
              <a:ext uri="{FF2B5EF4-FFF2-40B4-BE49-F238E27FC236}">
                <a16:creationId xmlns:a16="http://schemas.microsoft.com/office/drawing/2014/main" id="{CDEBA4F1-D48B-49EF-A2C9-483143FD6965}"/>
              </a:ext>
            </a:extLst>
          </p:cNvPr>
          <p:cNvPicPr>
            <a:picLocks noChangeAspect="1"/>
          </p:cNvPicPr>
          <p:nvPr/>
        </p:nvPicPr>
        <p:blipFill>
          <a:blip r:embed="rId6"/>
          <a:stretch>
            <a:fillRect/>
          </a:stretch>
        </p:blipFill>
        <p:spPr>
          <a:xfrm>
            <a:off x="3958025" y="1261526"/>
            <a:ext cx="3711993" cy="3567311"/>
          </a:xfrm>
          <a:prstGeom prst="rect">
            <a:avLst/>
          </a:prstGeom>
        </p:spPr>
      </p:pic>
      <p:pic>
        <p:nvPicPr>
          <p:cNvPr id="10" name="Picture 9">
            <a:extLst>
              <a:ext uri="{FF2B5EF4-FFF2-40B4-BE49-F238E27FC236}">
                <a16:creationId xmlns:a16="http://schemas.microsoft.com/office/drawing/2014/main" id="{EAF30927-A479-41C5-952F-ECFCC9463B74}"/>
              </a:ext>
            </a:extLst>
          </p:cNvPr>
          <p:cNvPicPr>
            <a:picLocks noChangeAspect="1"/>
          </p:cNvPicPr>
          <p:nvPr/>
        </p:nvPicPr>
        <p:blipFill>
          <a:blip r:embed="rId7"/>
          <a:stretch>
            <a:fillRect/>
          </a:stretch>
        </p:blipFill>
        <p:spPr>
          <a:xfrm>
            <a:off x="8223904" y="1323439"/>
            <a:ext cx="3711993" cy="3577500"/>
          </a:xfrm>
          <a:prstGeom prst="rect">
            <a:avLst/>
          </a:prstGeom>
        </p:spPr>
      </p:pic>
      <p:sp>
        <p:nvSpPr>
          <p:cNvPr id="15" name="TextBox 14">
            <a:extLst>
              <a:ext uri="{FF2B5EF4-FFF2-40B4-BE49-F238E27FC236}">
                <a16:creationId xmlns:a16="http://schemas.microsoft.com/office/drawing/2014/main" id="{CC75E709-5FEA-44B0-B52B-286FE67BE000}"/>
              </a:ext>
            </a:extLst>
          </p:cNvPr>
          <p:cNvSpPr txBox="1"/>
          <p:nvPr/>
        </p:nvSpPr>
        <p:spPr>
          <a:xfrm>
            <a:off x="-1750421" y="47555"/>
            <a:ext cx="11236271" cy="1323439"/>
          </a:xfrm>
          <a:prstGeom prst="rect">
            <a:avLst/>
          </a:prstGeom>
          <a:noFill/>
        </p:spPr>
        <p:txBody>
          <a:bodyPr wrap="square" rtlCol="0">
            <a:spAutoFit/>
          </a:bodyPr>
          <a:lstStyle/>
          <a:p>
            <a:pPr algn="ctr"/>
            <a:r>
              <a:rPr lang="en-US" sz="4000">
                <a:solidFill>
                  <a:schemeClr val="bg1"/>
                </a:solidFill>
              </a:rPr>
              <a:t>Applying Amazon Prime  &amp; Netflix</a:t>
            </a:r>
          </a:p>
          <a:p>
            <a:pPr algn="ctr"/>
            <a:r>
              <a:rPr lang="en-US" sz="4000">
                <a:solidFill>
                  <a:schemeClr val="bg1"/>
                </a:solidFill>
              </a:rPr>
              <a:t>Prediction To The Others</a:t>
            </a:r>
          </a:p>
        </p:txBody>
      </p:sp>
      <p:sp>
        <p:nvSpPr>
          <p:cNvPr id="16" name="TextBox 15">
            <a:extLst>
              <a:ext uri="{FF2B5EF4-FFF2-40B4-BE49-F238E27FC236}">
                <a16:creationId xmlns:a16="http://schemas.microsoft.com/office/drawing/2014/main" id="{94182AB7-3F7F-4AED-AECF-FFD3433593F4}"/>
              </a:ext>
            </a:extLst>
          </p:cNvPr>
          <p:cNvSpPr txBox="1"/>
          <p:nvPr/>
        </p:nvSpPr>
        <p:spPr>
          <a:xfrm>
            <a:off x="8324286" y="0"/>
            <a:ext cx="3877160" cy="1323439"/>
          </a:xfrm>
          <a:prstGeom prst="rect">
            <a:avLst/>
          </a:prstGeom>
          <a:noFill/>
        </p:spPr>
        <p:txBody>
          <a:bodyPr wrap="square" rtlCol="0">
            <a:spAutoFit/>
          </a:bodyPr>
          <a:lstStyle/>
          <a:p>
            <a:pPr algn="ctr"/>
            <a:r>
              <a:rPr lang="en-US" sz="4000">
                <a:solidFill>
                  <a:schemeClr val="bg1"/>
                </a:solidFill>
              </a:rPr>
              <a:t>Applying All</a:t>
            </a:r>
          </a:p>
          <a:p>
            <a:pPr algn="ctr"/>
            <a:r>
              <a:rPr lang="en-US" sz="4000">
                <a:solidFill>
                  <a:schemeClr val="bg1"/>
                </a:solidFill>
              </a:rPr>
              <a:t> for Hulu</a:t>
            </a:r>
          </a:p>
        </p:txBody>
      </p:sp>
      <p:sp>
        <p:nvSpPr>
          <p:cNvPr id="17" name="Rectangle 16">
            <a:extLst>
              <a:ext uri="{FF2B5EF4-FFF2-40B4-BE49-F238E27FC236}">
                <a16:creationId xmlns:a16="http://schemas.microsoft.com/office/drawing/2014/main" id="{7E7B933C-3660-42BE-8086-C4AB8AC2CF56}"/>
              </a:ext>
            </a:extLst>
          </p:cNvPr>
          <p:cNvSpPr/>
          <p:nvPr/>
        </p:nvSpPr>
        <p:spPr>
          <a:xfrm>
            <a:off x="368909" y="5224179"/>
            <a:ext cx="3398003" cy="98414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Disney+ Pos </a:t>
            </a:r>
            <a:r>
              <a:rPr lang="en-US" err="1">
                <a:solidFill>
                  <a:schemeClr val="tx1"/>
                </a:solidFill>
              </a:rPr>
              <a:t>Pred</a:t>
            </a:r>
            <a:r>
              <a:rPr lang="en-US">
                <a:solidFill>
                  <a:schemeClr val="tx1"/>
                </a:solidFill>
              </a:rPr>
              <a:t> Value near 45%</a:t>
            </a:r>
          </a:p>
        </p:txBody>
      </p:sp>
      <p:sp>
        <p:nvSpPr>
          <p:cNvPr id="18" name="Rectangle 17">
            <a:extLst>
              <a:ext uri="{FF2B5EF4-FFF2-40B4-BE49-F238E27FC236}">
                <a16:creationId xmlns:a16="http://schemas.microsoft.com/office/drawing/2014/main" id="{7BA96217-A136-49F6-A7B1-E5C5E712FD3C}"/>
              </a:ext>
            </a:extLst>
          </p:cNvPr>
          <p:cNvSpPr/>
          <p:nvPr/>
        </p:nvSpPr>
        <p:spPr>
          <a:xfrm>
            <a:off x="4106551" y="5224179"/>
            <a:ext cx="3398003" cy="98414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Hulu Drops Slightly</a:t>
            </a:r>
          </a:p>
        </p:txBody>
      </p:sp>
      <p:sp>
        <p:nvSpPr>
          <p:cNvPr id="20" name="Rectangle 19">
            <a:extLst>
              <a:ext uri="{FF2B5EF4-FFF2-40B4-BE49-F238E27FC236}">
                <a16:creationId xmlns:a16="http://schemas.microsoft.com/office/drawing/2014/main" id="{D9EE92F2-B058-4CFB-B8BD-F11B6643E99F}"/>
              </a:ext>
            </a:extLst>
          </p:cNvPr>
          <p:cNvSpPr/>
          <p:nvPr/>
        </p:nvSpPr>
        <p:spPr>
          <a:xfrm>
            <a:off x="8563864" y="5224179"/>
            <a:ext cx="3398003" cy="98414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Hulu Still Falls in the Ugly Category</a:t>
            </a:r>
          </a:p>
        </p:txBody>
      </p:sp>
      <p:sp>
        <p:nvSpPr>
          <p:cNvPr id="21" name="Rectangle: Rounded Corners 20">
            <a:extLst>
              <a:ext uri="{FF2B5EF4-FFF2-40B4-BE49-F238E27FC236}">
                <a16:creationId xmlns:a16="http://schemas.microsoft.com/office/drawing/2014/main" id="{15C96497-B512-409F-ACD3-7DDA8188F06A}"/>
              </a:ext>
            </a:extLst>
          </p:cNvPr>
          <p:cNvSpPr/>
          <p:nvPr/>
        </p:nvSpPr>
        <p:spPr>
          <a:xfrm>
            <a:off x="9972296" y="3836610"/>
            <a:ext cx="569564" cy="139484"/>
          </a:xfrm>
          <a:prstGeom prst="roundRect">
            <a:avLst/>
          </a:prstGeom>
          <a:solidFill>
            <a:srgbClr val="FF000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D854179A-BD10-4358-BD7E-3B05C8233DCF}"/>
              </a:ext>
            </a:extLst>
          </p:cNvPr>
          <p:cNvSpPr/>
          <p:nvPr/>
        </p:nvSpPr>
        <p:spPr>
          <a:xfrm>
            <a:off x="1945036" y="3781587"/>
            <a:ext cx="476573" cy="135610"/>
          </a:xfrm>
          <a:prstGeom prst="roundRect">
            <a:avLst/>
          </a:prstGeom>
          <a:solidFill>
            <a:srgbClr val="00B05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7037CA02-AF46-47B6-B446-F69985EE2441}"/>
              </a:ext>
            </a:extLst>
          </p:cNvPr>
          <p:cNvSpPr/>
          <p:nvPr/>
        </p:nvSpPr>
        <p:spPr>
          <a:xfrm>
            <a:off x="5662543" y="3781587"/>
            <a:ext cx="569564" cy="139484"/>
          </a:xfrm>
          <a:prstGeom prst="roundRect">
            <a:avLst/>
          </a:prstGeom>
          <a:solidFill>
            <a:srgbClr val="FF000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5" descr="A picture containing text, gauge&#10;&#10;Description automatically generated">
            <a:extLst>
              <a:ext uri="{FF2B5EF4-FFF2-40B4-BE49-F238E27FC236}">
                <a16:creationId xmlns:a16="http://schemas.microsoft.com/office/drawing/2014/main" id="{C8CD2A42-AD3F-4A47-BD0D-320FB5BE5EDF}"/>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8237165" y="868685"/>
            <a:ext cx="699219" cy="327039"/>
          </a:xfrm>
        </p:spPr>
      </p:pic>
      <p:pic>
        <p:nvPicPr>
          <p:cNvPr id="19" name="Picture 18" descr="A picture containing text, clipart&#10;&#10;Description automatically generated">
            <a:extLst>
              <a:ext uri="{FF2B5EF4-FFF2-40B4-BE49-F238E27FC236}">
                <a16:creationId xmlns:a16="http://schemas.microsoft.com/office/drawing/2014/main" id="{6DD04004-B619-4195-A3FF-D90A03AFA0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9902" y="822746"/>
            <a:ext cx="699244" cy="329470"/>
          </a:xfrm>
          <a:prstGeom prst="rect">
            <a:avLst/>
          </a:prstGeom>
        </p:spPr>
      </p:pic>
      <p:pic>
        <p:nvPicPr>
          <p:cNvPr id="24" name="Picture 23">
            <a:extLst>
              <a:ext uri="{FF2B5EF4-FFF2-40B4-BE49-F238E27FC236}">
                <a16:creationId xmlns:a16="http://schemas.microsoft.com/office/drawing/2014/main" id="{399F103A-201F-4DD4-AF3C-551FDB534835}"/>
              </a:ext>
            </a:extLst>
          </p:cNvPr>
          <p:cNvPicPr>
            <a:picLocks noChangeAspect="1"/>
          </p:cNvPicPr>
          <p:nvPr/>
        </p:nvPicPr>
        <p:blipFill>
          <a:blip r:embed="rId10"/>
          <a:stretch>
            <a:fillRect/>
          </a:stretch>
        </p:blipFill>
        <p:spPr>
          <a:xfrm>
            <a:off x="6314692" y="3685554"/>
            <a:ext cx="1254944" cy="588106"/>
          </a:xfrm>
          <a:prstGeom prst="rect">
            <a:avLst/>
          </a:prstGeom>
        </p:spPr>
      </p:pic>
      <p:pic>
        <p:nvPicPr>
          <p:cNvPr id="25" name="Picture 24">
            <a:extLst>
              <a:ext uri="{FF2B5EF4-FFF2-40B4-BE49-F238E27FC236}">
                <a16:creationId xmlns:a16="http://schemas.microsoft.com/office/drawing/2014/main" id="{ABEADEF4-6585-4393-9FF6-074FD6666822}"/>
              </a:ext>
            </a:extLst>
          </p:cNvPr>
          <p:cNvPicPr>
            <a:picLocks noChangeAspect="1"/>
          </p:cNvPicPr>
          <p:nvPr/>
        </p:nvPicPr>
        <p:blipFill>
          <a:blip r:embed="rId11"/>
          <a:stretch>
            <a:fillRect/>
          </a:stretch>
        </p:blipFill>
        <p:spPr>
          <a:xfrm>
            <a:off x="6514303" y="802994"/>
            <a:ext cx="699244" cy="326571"/>
          </a:xfrm>
          <a:prstGeom prst="rect">
            <a:avLst/>
          </a:prstGeom>
        </p:spPr>
      </p:pic>
      <p:pic>
        <p:nvPicPr>
          <p:cNvPr id="26" name="Content Placeholder 5" descr="A picture containing text, gauge&#10;&#10;Description automatically generated">
            <a:extLst>
              <a:ext uri="{FF2B5EF4-FFF2-40B4-BE49-F238E27FC236}">
                <a16:creationId xmlns:a16="http://schemas.microsoft.com/office/drawing/2014/main" id="{1099F9A7-13EA-478C-8749-11A2C2AC1E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20499" y="3685554"/>
            <a:ext cx="1254944" cy="586963"/>
          </a:xfrm>
          <a:prstGeom prst="rect">
            <a:avLst/>
          </a:prstGeom>
        </p:spPr>
      </p:pic>
      <p:pic>
        <p:nvPicPr>
          <p:cNvPr id="28" name="Picture 27">
            <a:extLst>
              <a:ext uri="{FF2B5EF4-FFF2-40B4-BE49-F238E27FC236}">
                <a16:creationId xmlns:a16="http://schemas.microsoft.com/office/drawing/2014/main" id="{FFDAB2C0-1B7C-4BAB-9AAD-CD8F51A029AC}"/>
              </a:ext>
            </a:extLst>
          </p:cNvPr>
          <p:cNvPicPr>
            <a:picLocks noChangeAspect="1"/>
          </p:cNvPicPr>
          <p:nvPr/>
        </p:nvPicPr>
        <p:blipFill>
          <a:blip r:embed="rId10"/>
          <a:stretch>
            <a:fillRect/>
          </a:stretch>
        </p:blipFill>
        <p:spPr>
          <a:xfrm>
            <a:off x="10624445" y="3682041"/>
            <a:ext cx="1254944" cy="588106"/>
          </a:xfrm>
          <a:prstGeom prst="rect">
            <a:avLst/>
          </a:prstGeom>
        </p:spPr>
      </p:pic>
      <p:pic>
        <p:nvPicPr>
          <p:cNvPr id="29" name="Picture 28">
            <a:extLst>
              <a:ext uri="{FF2B5EF4-FFF2-40B4-BE49-F238E27FC236}">
                <a16:creationId xmlns:a16="http://schemas.microsoft.com/office/drawing/2014/main" id="{4738B634-649B-44FC-82EF-6292E25A9CB8}"/>
              </a:ext>
            </a:extLst>
          </p:cNvPr>
          <p:cNvPicPr>
            <a:picLocks noChangeAspect="1"/>
          </p:cNvPicPr>
          <p:nvPr/>
        </p:nvPicPr>
        <p:blipFill>
          <a:blip r:embed="rId11"/>
          <a:stretch>
            <a:fillRect/>
          </a:stretch>
        </p:blipFill>
        <p:spPr>
          <a:xfrm>
            <a:off x="8237165" y="530129"/>
            <a:ext cx="699244" cy="326571"/>
          </a:xfrm>
          <a:prstGeom prst="rect">
            <a:avLst/>
          </a:prstGeom>
        </p:spPr>
      </p:pic>
      <p:pic>
        <p:nvPicPr>
          <p:cNvPr id="30" name="Picture 29" descr="A picture containing text, clipart&#10;&#10;Description automatically generated">
            <a:extLst>
              <a:ext uri="{FF2B5EF4-FFF2-40B4-BE49-F238E27FC236}">
                <a16:creationId xmlns:a16="http://schemas.microsoft.com/office/drawing/2014/main" id="{04B569D2-E1E6-4A5F-AFF4-30D9D548F4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14242" y="162981"/>
            <a:ext cx="699244" cy="329470"/>
          </a:xfrm>
          <a:prstGeom prst="rect">
            <a:avLst/>
          </a:prstGeom>
        </p:spPr>
      </p:pic>
    </p:spTree>
    <p:extLst>
      <p:ext uri="{BB962C8B-B14F-4D97-AF65-F5344CB8AC3E}">
        <p14:creationId xmlns:p14="http://schemas.microsoft.com/office/powerpoint/2010/main" val="261762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2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125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1750"/>
                            </p:stCondLst>
                            <p:childTnLst>
                              <p:par>
                                <p:cTn id="12" presetID="47" presetClass="entr" presetSubtype="0" fill="hold" grpId="0" nodeType="afterEffect">
                                  <p:stCondLst>
                                    <p:cond delay="200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par>
                          <p:cTn id="43" fill="hold">
                            <p:stCondLst>
                              <p:cond delay="2000"/>
                            </p:stCondLst>
                            <p:childTnLst>
                              <p:par>
                                <p:cTn id="44" presetID="47" presetClass="entr" presetSubtype="0"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animBg="1"/>
      <p:bldP spid="20" grpId="0" animBg="1"/>
      <p:bldP spid="21" grpId="0" animBg="1"/>
      <p:bldP spid="22"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25D1ED6-C1BF-40AD-B3B5-AF8221645E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6" imgH="416" progId="TCLayout.ActiveDocument.1">
                  <p:embed/>
                </p:oleObj>
              </mc:Choice>
              <mc:Fallback>
                <p:oleObj name="think-cell Slide" r:id="rId3" imgW="406" imgH="416" progId="TCLayout.ActiveDocument.1">
                  <p:embed/>
                  <p:pic>
                    <p:nvPicPr>
                      <p:cNvPr id="4" name="Object 3" hidden="1">
                        <a:extLst>
                          <a:ext uri="{FF2B5EF4-FFF2-40B4-BE49-F238E27FC236}">
                            <a16:creationId xmlns:a16="http://schemas.microsoft.com/office/drawing/2014/main" id="{C25D1ED6-C1BF-40AD-B3B5-AF8221645E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3A37F003-06DE-4A99-A2C3-9825D45E4F93}"/>
              </a:ext>
            </a:extLst>
          </p:cNvPr>
          <p:cNvSpPr txBox="1"/>
          <p:nvPr/>
        </p:nvSpPr>
        <p:spPr>
          <a:xfrm>
            <a:off x="3559209" y="243527"/>
            <a:ext cx="5073581" cy="1015663"/>
          </a:xfrm>
          <a:prstGeom prst="rect">
            <a:avLst/>
          </a:prstGeom>
          <a:noFill/>
        </p:spPr>
        <p:txBody>
          <a:bodyPr wrap="square" rtlCol="0">
            <a:spAutoFit/>
          </a:bodyPr>
          <a:lstStyle/>
          <a:p>
            <a:pPr algn="ctr"/>
            <a:r>
              <a:rPr lang="en-US" sz="6000">
                <a:solidFill>
                  <a:schemeClr val="bg1"/>
                </a:solidFill>
              </a:rPr>
              <a:t>New Take Away</a:t>
            </a:r>
          </a:p>
        </p:txBody>
      </p:sp>
      <p:sp>
        <p:nvSpPr>
          <p:cNvPr id="8" name="Rectangle 7">
            <a:extLst>
              <a:ext uri="{FF2B5EF4-FFF2-40B4-BE49-F238E27FC236}">
                <a16:creationId xmlns:a16="http://schemas.microsoft.com/office/drawing/2014/main" id="{01EE528F-77E0-451C-A0B2-65F20B55B318}"/>
              </a:ext>
            </a:extLst>
          </p:cNvPr>
          <p:cNvSpPr/>
          <p:nvPr/>
        </p:nvSpPr>
        <p:spPr>
          <a:xfrm>
            <a:off x="4826414" y="1663893"/>
            <a:ext cx="2440158" cy="133577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Great at Predicting</a:t>
            </a:r>
          </a:p>
          <a:p>
            <a:pPr algn="ctr"/>
            <a:r>
              <a:rPr lang="en-US">
                <a:solidFill>
                  <a:schemeClr val="tx1"/>
                </a:solidFill>
              </a:rPr>
              <a:t> </a:t>
            </a:r>
            <a:r>
              <a:rPr lang="en-US" sz="3000">
                <a:solidFill>
                  <a:schemeClr val="tx1"/>
                </a:solidFill>
              </a:rPr>
              <a:t>“YES” </a:t>
            </a:r>
          </a:p>
          <a:p>
            <a:pPr algn="ctr"/>
            <a:endParaRPr lang="en-US">
              <a:solidFill>
                <a:schemeClr val="tx1"/>
              </a:solidFill>
            </a:endParaRPr>
          </a:p>
        </p:txBody>
      </p:sp>
      <p:sp>
        <p:nvSpPr>
          <p:cNvPr id="9" name="Rectangle 8">
            <a:extLst>
              <a:ext uri="{FF2B5EF4-FFF2-40B4-BE49-F238E27FC236}">
                <a16:creationId xmlns:a16="http://schemas.microsoft.com/office/drawing/2014/main" id="{3EEA635A-C327-43A8-A0D7-A34E78FE1375}"/>
              </a:ext>
            </a:extLst>
          </p:cNvPr>
          <p:cNvSpPr/>
          <p:nvPr/>
        </p:nvSpPr>
        <p:spPr>
          <a:xfrm>
            <a:off x="1164490" y="3116401"/>
            <a:ext cx="2999372" cy="134978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Great at Predicting </a:t>
            </a:r>
          </a:p>
          <a:p>
            <a:pPr algn="ctr"/>
            <a:r>
              <a:rPr lang="en-US" sz="3000">
                <a:solidFill>
                  <a:schemeClr val="tx1"/>
                </a:solidFill>
              </a:rPr>
              <a:t>“NO” </a:t>
            </a:r>
          </a:p>
          <a:p>
            <a:pPr algn="ctr"/>
            <a:endParaRPr lang="en-US" sz="3000">
              <a:solidFill>
                <a:schemeClr val="tx1"/>
              </a:solidFill>
            </a:endParaRPr>
          </a:p>
        </p:txBody>
      </p:sp>
      <p:sp>
        <p:nvSpPr>
          <p:cNvPr id="10" name="Rectangle 9">
            <a:extLst>
              <a:ext uri="{FF2B5EF4-FFF2-40B4-BE49-F238E27FC236}">
                <a16:creationId xmlns:a16="http://schemas.microsoft.com/office/drawing/2014/main" id="{5146E7A4-8FA1-4D96-B359-AC17903A20FC}"/>
              </a:ext>
            </a:extLst>
          </p:cNvPr>
          <p:cNvSpPr/>
          <p:nvPr/>
        </p:nvSpPr>
        <p:spPr>
          <a:xfrm>
            <a:off x="8118979" y="3116400"/>
            <a:ext cx="2999372" cy="134978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More Confidence in saying</a:t>
            </a:r>
          </a:p>
          <a:p>
            <a:pPr algn="ctr"/>
            <a:r>
              <a:rPr lang="en-US" sz="3000">
                <a:solidFill>
                  <a:schemeClr val="tx1"/>
                </a:solidFill>
              </a:rPr>
              <a:t>“YES” </a:t>
            </a:r>
          </a:p>
          <a:p>
            <a:pPr algn="ctr"/>
            <a:endParaRPr lang="en-US" sz="3000">
              <a:solidFill>
                <a:schemeClr val="tx1"/>
              </a:solidFill>
            </a:endParaRPr>
          </a:p>
        </p:txBody>
      </p:sp>
      <p:sp>
        <p:nvSpPr>
          <p:cNvPr id="11" name="Rectangle 10">
            <a:extLst>
              <a:ext uri="{FF2B5EF4-FFF2-40B4-BE49-F238E27FC236}">
                <a16:creationId xmlns:a16="http://schemas.microsoft.com/office/drawing/2014/main" id="{6348F5A7-B7EC-4AD0-B343-A6E7364500B1}"/>
              </a:ext>
            </a:extLst>
          </p:cNvPr>
          <p:cNvSpPr/>
          <p:nvPr/>
        </p:nvSpPr>
        <p:spPr>
          <a:xfrm>
            <a:off x="4503095" y="4756854"/>
            <a:ext cx="2999372" cy="134978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Still No Confidence in saying</a:t>
            </a:r>
          </a:p>
          <a:p>
            <a:pPr algn="ctr"/>
            <a:r>
              <a:rPr lang="en-US" sz="3000">
                <a:solidFill>
                  <a:schemeClr val="tx1"/>
                </a:solidFill>
              </a:rPr>
              <a:t>“YES” </a:t>
            </a:r>
          </a:p>
          <a:p>
            <a:pPr algn="ctr"/>
            <a:endParaRPr lang="en-US">
              <a:solidFill>
                <a:schemeClr val="tx1"/>
              </a:solidFill>
            </a:endParaRPr>
          </a:p>
        </p:txBody>
      </p:sp>
      <p:pic>
        <p:nvPicPr>
          <p:cNvPr id="12" name="Content Placeholder 5" descr="A picture containing text, gauge&#10;&#10;Description automatically generated">
            <a:extLst>
              <a:ext uri="{FF2B5EF4-FFF2-40B4-BE49-F238E27FC236}">
                <a16:creationId xmlns:a16="http://schemas.microsoft.com/office/drawing/2014/main" id="{1084C724-1743-4CC2-8B6E-97E0D41302AF}"/>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239021" y="3984362"/>
            <a:ext cx="864083" cy="404150"/>
          </a:xfrm>
        </p:spPr>
      </p:pic>
      <p:pic>
        <p:nvPicPr>
          <p:cNvPr id="13" name="Picture 12" descr="A picture containing text, clipart&#10;&#10;Description automatically generated">
            <a:extLst>
              <a:ext uri="{FF2B5EF4-FFF2-40B4-BE49-F238E27FC236}">
                <a16:creationId xmlns:a16="http://schemas.microsoft.com/office/drawing/2014/main" id="{0A594190-B922-4C44-87EC-2E1E4F0F4A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4303" y="2543416"/>
            <a:ext cx="783391" cy="369118"/>
          </a:xfrm>
          <a:prstGeom prst="rect">
            <a:avLst/>
          </a:prstGeom>
        </p:spPr>
      </p:pic>
      <p:pic>
        <p:nvPicPr>
          <p:cNvPr id="14" name="Picture 13">
            <a:extLst>
              <a:ext uri="{FF2B5EF4-FFF2-40B4-BE49-F238E27FC236}">
                <a16:creationId xmlns:a16="http://schemas.microsoft.com/office/drawing/2014/main" id="{14D9641D-56EB-4751-A066-F07012A37AF6}"/>
              </a:ext>
            </a:extLst>
          </p:cNvPr>
          <p:cNvPicPr>
            <a:picLocks noChangeAspect="1"/>
          </p:cNvPicPr>
          <p:nvPr/>
        </p:nvPicPr>
        <p:blipFill>
          <a:blip r:embed="rId7"/>
          <a:stretch>
            <a:fillRect/>
          </a:stretch>
        </p:blipFill>
        <p:spPr>
          <a:xfrm>
            <a:off x="3226336" y="3984362"/>
            <a:ext cx="864084" cy="404936"/>
          </a:xfrm>
          <a:prstGeom prst="rect">
            <a:avLst/>
          </a:prstGeom>
        </p:spPr>
      </p:pic>
      <p:pic>
        <p:nvPicPr>
          <p:cNvPr id="15" name="Picture 14">
            <a:extLst>
              <a:ext uri="{FF2B5EF4-FFF2-40B4-BE49-F238E27FC236}">
                <a16:creationId xmlns:a16="http://schemas.microsoft.com/office/drawing/2014/main" id="{C088766C-B4DB-42CB-9CCA-01636DF4C1D4}"/>
              </a:ext>
            </a:extLst>
          </p:cNvPr>
          <p:cNvPicPr>
            <a:picLocks noChangeAspect="1"/>
          </p:cNvPicPr>
          <p:nvPr/>
        </p:nvPicPr>
        <p:blipFill>
          <a:blip r:embed="rId8"/>
          <a:stretch>
            <a:fillRect/>
          </a:stretch>
        </p:blipFill>
        <p:spPr>
          <a:xfrm>
            <a:off x="1251676" y="3984362"/>
            <a:ext cx="864113" cy="403571"/>
          </a:xfrm>
          <a:prstGeom prst="rect">
            <a:avLst/>
          </a:prstGeom>
        </p:spPr>
      </p:pic>
      <p:pic>
        <p:nvPicPr>
          <p:cNvPr id="16" name="Content Placeholder 5" descr="A picture containing text, gauge&#10;&#10;Description automatically generated">
            <a:extLst>
              <a:ext uri="{FF2B5EF4-FFF2-40B4-BE49-F238E27FC236}">
                <a16:creationId xmlns:a16="http://schemas.microsoft.com/office/drawing/2014/main" id="{BF8DA0A9-EB9C-4642-867D-21BAF95EA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5088" y="3983783"/>
            <a:ext cx="864083" cy="404150"/>
          </a:xfrm>
          <a:prstGeom prst="rect">
            <a:avLst/>
          </a:prstGeom>
        </p:spPr>
      </p:pic>
      <p:pic>
        <p:nvPicPr>
          <p:cNvPr id="17" name="Picture 16">
            <a:extLst>
              <a:ext uri="{FF2B5EF4-FFF2-40B4-BE49-F238E27FC236}">
                <a16:creationId xmlns:a16="http://schemas.microsoft.com/office/drawing/2014/main" id="{5B0171B0-60A9-4F19-837A-353E857F3901}"/>
              </a:ext>
            </a:extLst>
          </p:cNvPr>
          <p:cNvPicPr>
            <a:picLocks noChangeAspect="1"/>
          </p:cNvPicPr>
          <p:nvPr/>
        </p:nvPicPr>
        <p:blipFill>
          <a:blip r:embed="rId7"/>
          <a:stretch>
            <a:fillRect/>
          </a:stretch>
        </p:blipFill>
        <p:spPr>
          <a:xfrm>
            <a:off x="5570739" y="5626896"/>
            <a:ext cx="864084" cy="404936"/>
          </a:xfrm>
          <a:prstGeom prst="rect">
            <a:avLst/>
          </a:prstGeom>
        </p:spPr>
      </p:pic>
      <p:pic>
        <p:nvPicPr>
          <p:cNvPr id="18" name="Picture 17">
            <a:extLst>
              <a:ext uri="{FF2B5EF4-FFF2-40B4-BE49-F238E27FC236}">
                <a16:creationId xmlns:a16="http://schemas.microsoft.com/office/drawing/2014/main" id="{3852B4C1-FCC9-4C35-A013-861002F8023F}"/>
              </a:ext>
            </a:extLst>
          </p:cNvPr>
          <p:cNvPicPr>
            <a:picLocks noChangeAspect="1"/>
          </p:cNvPicPr>
          <p:nvPr/>
        </p:nvPicPr>
        <p:blipFill>
          <a:blip r:embed="rId8"/>
          <a:stretch>
            <a:fillRect/>
          </a:stretch>
        </p:blipFill>
        <p:spPr>
          <a:xfrm>
            <a:off x="8727743" y="3983783"/>
            <a:ext cx="864113" cy="403571"/>
          </a:xfrm>
          <a:prstGeom prst="rect">
            <a:avLst/>
          </a:prstGeom>
        </p:spPr>
      </p:pic>
    </p:spTree>
    <p:extLst>
      <p:ext uri="{BB962C8B-B14F-4D97-AF65-F5344CB8AC3E}">
        <p14:creationId xmlns:p14="http://schemas.microsoft.com/office/powerpoint/2010/main" val="35367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9" presetClass="entr" presetSubtype="0" fill="hold" nodeType="afterEffect">
                                  <p:stCondLst>
                                    <p:cond delay="25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childTnLst>
                          </p:cTn>
                        </p:par>
                        <p:par>
                          <p:cTn id="29" fill="hold">
                            <p:stCondLst>
                              <p:cond delay="1750"/>
                            </p:stCondLst>
                            <p:childTnLst>
                              <p:par>
                                <p:cTn id="30" presetID="9" presetClass="entr" presetSubtype="0" fill="hold" nodeType="afterEffect">
                                  <p:stCondLst>
                                    <p:cond delay="25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par>
                                <p:cTn id="33" presetID="9" presetClass="entr" presetSubtype="0" fill="hold" nodeType="withEffect">
                                  <p:stCondLst>
                                    <p:cond delay="25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nodeType="withEffect">
                                  <p:stCondLst>
                                    <p:cond delay="250"/>
                                  </p:stCondLst>
                                  <p:childTnLst>
                                    <p:set>
                                      <p:cBhvr>
                                        <p:cTn id="37" dur="1" fill="hold">
                                          <p:stCondLst>
                                            <p:cond delay="0"/>
                                          </p:stCondLst>
                                        </p:cTn>
                                        <p:tgtEl>
                                          <p:spTgt spid="14"/>
                                        </p:tgtEl>
                                        <p:attrNameLst>
                                          <p:attrName>style.visibility</p:attrName>
                                        </p:attrNameLst>
                                      </p:cBhvr>
                                      <p:to>
                                        <p:strVal val="visible"/>
                                      </p:to>
                                    </p:set>
                                    <p:animEffect transition="in" filter="dissolve">
                                      <p:cBhvr>
                                        <p:cTn id="38" dur="500"/>
                                        <p:tgtEl>
                                          <p:spTgt spid="14"/>
                                        </p:tgtEl>
                                      </p:cBhvr>
                                    </p:animEffect>
                                  </p:childTnLst>
                                </p:cTn>
                              </p:par>
                            </p:childTnLst>
                          </p:cTn>
                        </p:par>
                        <p:par>
                          <p:cTn id="39" fill="hold">
                            <p:stCondLst>
                              <p:cond delay="2500"/>
                            </p:stCondLst>
                            <p:childTnLst>
                              <p:par>
                                <p:cTn id="40" presetID="9" presetClass="entr" presetSubtype="0" fill="hold" nodeType="afterEffect">
                                  <p:stCondLst>
                                    <p:cond delay="25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par>
                                <p:cTn id="43" presetID="9" presetClass="entr" presetSubtype="0" fill="hold" nodeType="withEffect">
                                  <p:stCondLst>
                                    <p:cond delay="25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par>
                          <p:cTn id="46" fill="hold">
                            <p:stCondLst>
                              <p:cond delay="3250"/>
                            </p:stCondLst>
                            <p:childTnLst>
                              <p:par>
                                <p:cTn id="47" presetID="9" presetClass="entr" presetSubtype="0" fill="hold" nodeType="afterEffect">
                                  <p:stCondLst>
                                    <p:cond delay="250"/>
                                  </p:stCondLst>
                                  <p:childTnLst>
                                    <p:set>
                                      <p:cBhvr>
                                        <p:cTn id="48" dur="1" fill="hold">
                                          <p:stCondLst>
                                            <p:cond delay="0"/>
                                          </p:stCondLst>
                                        </p:cTn>
                                        <p:tgtEl>
                                          <p:spTgt spid="17"/>
                                        </p:tgtEl>
                                        <p:attrNameLst>
                                          <p:attrName>style.visibility</p:attrName>
                                        </p:attrNameLst>
                                      </p:cBhvr>
                                      <p:to>
                                        <p:strVal val="visible"/>
                                      </p:to>
                                    </p:set>
                                    <p:animEffect transition="in" filter="dissolve">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ABE1721-CDF0-4A61-A688-4E7407CB4BB3}"/>
              </a:ext>
            </a:extLst>
          </p:cNvPr>
          <p:cNvGraphicFramePr>
            <a:graphicFrameLocks noChangeAspect="1"/>
          </p:cNvGraphicFramePr>
          <p:nvPr>
            <p:custDataLst>
              <p:tags r:id="rId1"/>
            </p:custDataLst>
            <p:extLst>
              <p:ext uri="{D42A27DB-BD31-4B8C-83A1-F6EECF244321}">
                <p14:modId xmlns:p14="http://schemas.microsoft.com/office/powerpoint/2010/main" val="25785598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1" progId="TCLayout.ActiveDocument.1">
                  <p:embed/>
                </p:oleObj>
              </mc:Choice>
              <mc:Fallback>
                <p:oleObj name="think-cell Slide" r:id="rId3" imgW="473" imgH="471" progId="TCLayout.ActiveDocument.1">
                  <p:embed/>
                  <p:pic>
                    <p:nvPicPr>
                      <p:cNvPr id="5" name="Object 4" hidden="1">
                        <a:extLst>
                          <a:ext uri="{FF2B5EF4-FFF2-40B4-BE49-F238E27FC236}">
                            <a16:creationId xmlns:a16="http://schemas.microsoft.com/office/drawing/2014/main" id="{AABE1721-CDF0-4A61-A688-4E7407CB4BB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9821DFB6-984A-404D-BCE3-D94FA405F4B6}"/>
              </a:ext>
            </a:extLst>
          </p:cNvPr>
          <p:cNvSpPr txBox="1"/>
          <p:nvPr/>
        </p:nvSpPr>
        <p:spPr>
          <a:xfrm>
            <a:off x="1704719" y="412007"/>
            <a:ext cx="8436273" cy="1015663"/>
          </a:xfrm>
          <a:prstGeom prst="rect">
            <a:avLst/>
          </a:prstGeom>
          <a:noFill/>
        </p:spPr>
        <p:txBody>
          <a:bodyPr wrap="square" rtlCol="0">
            <a:spAutoFit/>
          </a:bodyPr>
          <a:lstStyle/>
          <a:p>
            <a:pPr algn="ctr"/>
            <a:r>
              <a:rPr lang="en-US" sz="6000">
                <a:solidFill>
                  <a:schemeClr val="bg1"/>
                </a:solidFill>
              </a:rPr>
              <a:t>Final Predictive Analysis</a:t>
            </a:r>
          </a:p>
        </p:txBody>
      </p:sp>
      <p:sp>
        <p:nvSpPr>
          <p:cNvPr id="16" name="Rectangle 15">
            <a:extLst>
              <a:ext uri="{FF2B5EF4-FFF2-40B4-BE49-F238E27FC236}">
                <a16:creationId xmlns:a16="http://schemas.microsoft.com/office/drawing/2014/main" id="{959FAADE-FFD0-4EA5-994D-4EDED15F8C20}"/>
              </a:ext>
            </a:extLst>
          </p:cNvPr>
          <p:cNvSpPr/>
          <p:nvPr/>
        </p:nvSpPr>
        <p:spPr>
          <a:xfrm>
            <a:off x="6259496" y="2754106"/>
            <a:ext cx="2999372" cy="134978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Could We Do Even Better?</a:t>
            </a:r>
          </a:p>
        </p:txBody>
      </p:sp>
      <p:pic>
        <p:nvPicPr>
          <p:cNvPr id="18" name="Picture 17">
            <a:extLst>
              <a:ext uri="{FF2B5EF4-FFF2-40B4-BE49-F238E27FC236}">
                <a16:creationId xmlns:a16="http://schemas.microsoft.com/office/drawing/2014/main" id="{CCD087AA-0977-4A9A-9973-775FAF3FD940}"/>
              </a:ext>
            </a:extLst>
          </p:cNvPr>
          <p:cNvPicPr>
            <a:picLocks noChangeAspect="1"/>
          </p:cNvPicPr>
          <p:nvPr/>
        </p:nvPicPr>
        <p:blipFill>
          <a:blip r:embed="rId5"/>
          <a:stretch>
            <a:fillRect/>
          </a:stretch>
        </p:blipFill>
        <p:spPr>
          <a:xfrm>
            <a:off x="2603601" y="1866886"/>
            <a:ext cx="2584927" cy="312422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pic>
      <p:pic>
        <p:nvPicPr>
          <p:cNvPr id="6" name="Content Placeholder 5" descr="A picture containing text, gauge&#10;&#10;Description automatically generated">
            <a:extLst>
              <a:ext uri="{FF2B5EF4-FFF2-40B4-BE49-F238E27FC236}">
                <a16:creationId xmlns:a16="http://schemas.microsoft.com/office/drawing/2014/main" id="{6217C188-7F48-49DF-BEB2-2EB0F86DB247}"/>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623997" y="3173663"/>
            <a:ext cx="864083" cy="404150"/>
          </a:xfrm>
        </p:spPr>
      </p:pic>
      <p:pic>
        <p:nvPicPr>
          <p:cNvPr id="7" name="Picture 6" descr="A picture containing text, clipart&#10;&#10;Description automatically generated">
            <a:extLst>
              <a:ext uri="{FF2B5EF4-FFF2-40B4-BE49-F238E27FC236}">
                <a16:creationId xmlns:a16="http://schemas.microsoft.com/office/drawing/2014/main" id="{4813EABA-C5CC-425C-9346-C52D3F6DC9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3997" y="2252211"/>
            <a:ext cx="864113" cy="407153"/>
          </a:xfrm>
          <a:prstGeom prst="rect">
            <a:avLst/>
          </a:prstGeom>
        </p:spPr>
      </p:pic>
      <p:pic>
        <p:nvPicPr>
          <p:cNvPr id="8" name="Picture 7">
            <a:extLst>
              <a:ext uri="{FF2B5EF4-FFF2-40B4-BE49-F238E27FC236}">
                <a16:creationId xmlns:a16="http://schemas.microsoft.com/office/drawing/2014/main" id="{1901A060-3D3D-48E1-9575-2A782E2FC799}"/>
              </a:ext>
            </a:extLst>
          </p:cNvPr>
          <p:cNvPicPr>
            <a:picLocks noChangeAspect="1"/>
          </p:cNvPicPr>
          <p:nvPr/>
        </p:nvPicPr>
        <p:blipFill>
          <a:blip r:embed="rId8"/>
          <a:stretch>
            <a:fillRect/>
          </a:stretch>
        </p:blipFill>
        <p:spPr>
          <a:xfrm>
            <a:off x="1636075" y="3632518"/>
            <a:ext cx="864084" cy="404936"/>
          </a:xfrm>
          <a:prstGeom prst="rect">
            <a:avLst/>
          </a:prstGeom>
        </p:spPr>
      </p:pic>
      <p:pic>
        <p:nvPicPr>
          <p:cNvPr id="9" name="Picture 8">
            <a:extLst>
              <a:ext uri="{FF2B5EF4-FFF2-40B4-BE49-F238E27FC236}">
                <a16:creationId xmlns:a16="http://schemas.microsoft.com/office/drawing/2014/main" id="{FC1DA53F-9960-4BE2-9C8E-119C37063110}"/>
              </a:ext>
            </a:extLst>
          </p:cNvPr>
          <p:cNvPicPr>
            <a:picLocks noChangeAspect="1"/>
          </p:cNvPicPr>
          <p:nvPr/>
        </p:nvPicPr>
        <p:blipFill>
          <a:blip r:embed="rId9"/>
          <a:stretch>
            <a:fillRect/>
          </a:stretch>
        </p:blipFill>
        <p:spPr>
          <a:xfrm>
            <a:off x="1623997" y="2715387"/>
            <a:ext cx="864113" cy="403571"/>
          </a:xfrm>
          <a:prstGeom prst="rect">
            <a:avLst/>
          </a:prstGeom>
        </p:spPr>
      </p:pic>
    </p:spTree>
    <p:extLst>
      <p:ext uri="{BB962C8B-B14F-4D97-AF65-F5344CB8AC3E}">
        <p14:creationId xmlns:p14="http://schemas.microsoft.com/office/powerpoint/2010/main" val="183851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33A5049-A6EF-4B50-B5B5-82B133DB822E}"/>
              </a:ext>
            </a:extLst>
          </p:cNvPr>
          <p:cNvGraphicFramePr>
            <a:graphicFrameLocks noChangeAspect="1"/>
          </p:cNvGraphicFramePr>
          <p:nvPr>
            <p:custDataLst>
              <p:tags r:id="rId1"/>
            </p:custDataLst>
            <p:extLst>
              <p:ext uri="{D42A27DB-BD31-4B8C-83A1-F6EECF244321}">
                <p14:modId xmlns:p14="http://schemas.microsoft.com/office/powerpoint/2010/main" val="17868944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1" progId="TCLayout.ActiveDocument.1">
                  <p:embed/>
                </p:oleObj>
              </mc:Choice>
              <mc:Fallback>
                <p:oleObj name="think-cell Slide" r:id="rId4" imgW="473" imgH="471" progId="TCLayout.ActiveDocument.1">
                  <p:embed/>
                  <p:pic>
                    <p:nvPicPr>
                      <p:cNvPr id="5" name="Object 4" hidden="1">
                        <a:extLst>
                          <a:ext uri="{FF2B5EF4-FFF2-40B4-BE49-F238E27FC236}">
                            <a16:creationId xmlns:a16="http://schemas.microsoft.com/office/drawing/2014/main" id="{133A5049-A6EF-4B50-B5B5-82B133DB822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89EBD2B-2D75-4254-8163-461F8F061A10}"/>
              </a:ext>
            </a:extLst>
          </p:cNvPr>
          <p:cNvSpPr>
            <a:spLocks noGrp="1"/>
          </p:cNvSpPr>
          <p:nvPr>
            <p:ph type="title"/>
          </p:nvPr>
        </p:nvSpPr>
        <p:spPr>
          <a:xfrm>
            <a:off x="377536" y="316226"/>
            <a:ext cx="11436927" cy="1325563"/>
          </a:xfrm>
        </p:spPr>
        <p:txBody>
          <a:bodyPr vert="horz">
            <a:noAutofit/>
          </a:bodyPr>
          <a:lstStyle/>
          <a:p>
            <a:pPr algn="ctr"/>
            <a:r>
              <a:rPr lang="en-US" sz="5400">
                <a:solidFill>
                  <a:schemeClr val="bg1"/>
                </a:solidFill>
              </a:rPr>
              <a:t>Business Vertical 2: </a:t>
            </a:r>
            <a:br>
              <a:rPr lang="en-US" sz="5400">
                <a:solidFill>
                  <a:schemeClr val="bg1"/>
                </a:solidFill>
              </a:rPr>
            </a:br>
            <a:r>
              <a:rPr lang="en-US" sz="5400">
                <a:solidFill>
                  <a:schemeClr val="bg1"/>
                </a:solidFill>
              </a:rPr>
              <a:t>End User Recommendation   </a:t>
            </a:r>
          </a:p>
        </p:txBody>
      </p:sp>
      <p:graphicFrame>
        <p:nvGraphicFramePr>
          <p:cNvPr id="4" name="Content Placeholder 3">
            <a:extLst>
              <a:ext uri="{FF2B5EF4-FFF2-40B4-BE49-F238E27FC236}">
                <a16:creationId xmlns:a16="http://schemas.microsoft.com/office/drawing/2014/main" id="{645461A9-8CCD-6144-8976-D32C19C81AEB}"/>
              </a:ext>
            </a:extLst>
          </p:cNvPr>
          <p:cNvGraphicFramePr>
            <a:graphicFrameLocks noGrp="1"/>
          </p:cNvGraphicFramePr>
          <p:nvPr>
            <p:ph idx="1"/>
            <p:extLst>
              <p:ext uri="{D42A27DB-BD31-4B8C-83A1-F6EECF244321}">
                <p14:modId xmlns:p14="http://schemas.microsoft.com/office/powerpoint/2010/main" val="1220047441"/>
              </p:ext>
            </p:extLst>
          </p:nvPr>
        </p:nvGraphicFramePr>
        <p:xfrm>
          <a:off x="736104" y="2230503"/>
          <a:ext cx="10252353" cy="43868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BB2F3958-D9FE-3B4A-A074-C73AC40A3F8B}"/>
              </a:ext>
            </a:extLst>
          </p:cNvPr>
          <p:cNvSpPr txBox="1"/>
          <p:nvPr/>
        </p:nvSpPr>
        <p:spPr>
          <a:xfrm>
            <a:off x="2919671" y="1751834"/>
            <a:ext cx="6982574" cy="523220"/>
          </a:xfrm>
          <a:prstGeom prst="rect">
            <a:avLst/>
          </a:prstGeom>
          <a:noFill/>
        </p:spPr>
        <p:txBody>
          <a:bodyPr wrap="square" rtlCol="0">
            <a:spAutoFit/>
          </a:bodyPr>
          <a:lstStyle/>
          <a:p>
            <a:r>
              <a:rPr lang="en-US" sz="2800">
                <a:solidFill>
                  <a:schemeClr val="bg1"/>
                </a:solidFill>
              </a:rPr>
              <a:t>Helping consumers select platforms based on:</a:t>
            </a:r>
          </a:p>
        </p:txBody>
      </p:sp>
    </p:spTree>
    <p:extLst>
      <p:ext uri="{BB962C8B-B14F-4D97-AF65-F5344CB8AC3E}">
        <p14:creationId xmlns:p14="http://schemas.microsoft.com/office/powerpoint/2010/main" val="2226383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A24E-301E-7043-BEC8-2604262A9168}"/>
              </a:ext>
            </a:extLst>
          </p:cNvPr>
          <p:cNvSpPr>
            <a:spLocks noGrp="1"/>
          </p:cNvSpPr>
          <p:nvPr>
            <p:ph type="title"/>
          </p:nvPr>
        </p:nvSpPr>
        <p:spPr>
          <a:xfrm>
            <a:off x="170145" y="-115039"/>
            <a:ext cx="10515600" cy="1325563"/>
          </a:xfrm>
        </p:spPr>
        <p:txBody>
          <a:bodyPr/>
          <a:lstStyle/>
          <a:p>
            <a:r>
              <a:rPr lang="en-US">
                <a:solidFill>
                  <a:schemeClr val="bg1"/>
                </a:solidFill>
              </a:rPr>
              <a:t>Age Group – Overall look</a:t>
            </a:r>
          </a:p>
        </p:txBody>
      </p:sp>
      <p:pic>
        <p:nvPicPr>
          <p:cNvPr id="3" name="Picture 3" descr="Chart, scatter chart&#10;&#10;Description automatically generated">
            <a:extLst>
              <a:ext uri="{FF2B5EF4-FFF2-40B4-BE49-F238E27FC236}">
                <a16:creationId xmlns:a16="http://schemas.microsoft.com/office/drawing/2014/main" id="{35F0203E-CA65-4395-8244-E3978A694C51}"/>
              </a:ext>
            </a:extLst>
          </p:cNvPr>
          <p:cNvPicPr>
            <a:picLocks noChangeAspect="1"/>
          </p:cNvPicPr>
          <p:nvPr/>
        </p:nvPicPr>
        <p:blipFill>
          <a:blip r:embed="rId3"/>
          <a:stretch>
            <a:fillRect/>
          </a:stretch>
        </p:blipFill>
        <p:spPr>
          <a:xfrm>
            <a:off x="136620" y="1298271"/>
            <a:ext cx="5798515" cy="4854376"/>
          </a:xfrm>
          <a:prstGeom prst="rect">
            <a:avLst/>
          </a:prstGeom>
        </p:spPr>
      </p:pic>
      <p:pic>
        <p:nvPicPr>
          <p:cNvPr id="4" name="Picture 4" descr="Chart, scatter chart&#10;&#10;Description automatically generated">
            <a:extLst>
              <a:ext uri="{FF2B5EF4-FFF2-40B4-BE49-F238E27FC236}">
                <a16:creationId xmlns:a16="http://schemas.microsoft.com/office/drawing/2014/main" id="{59848EB7-F50B-463E-895C-D4FF85B06A5D}"/>
              </a:ext>
            </a:extLst>
          </p:cNvPr>
          <p:cNvPicPr>
            <a:picLocks noChangeAspect="1"/>
          </p:cNvPicPr>
          <p:nvPr/>
        </p:nvPicPr>
        <p:blipFill>
          <a:blip r:embed="rId4"/>
          <a:stretch>
            <a:fillRect/>
          </a:stretch>
        </p:blipFill>
        <p:spPr>
          <a:xfrm>
            <a:off x="6105897" y="1309512"/>
            <a:ext cx="5953026" cy="4837028"/>
          </a:xfrm>
          <a:prstGeom prst="rect">
            <a:avLst/>
          </a:prstGeom>
        </p:spPr>
      </p:pic>
    </p:spTree>
    <p:extLst>
      <p:ext uri="{BB962C8B-B14F-4D97-AF65-F5344CB8AC3E}">
        <p14:creationId xmlns:p14="http://schemas.microsoft.com/office/powerpoint/2010/main" val="3030411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1C4B2-7456-4A40-925D-D8D75500835C}"/>
              </a:ext>
            </a:extLst>
          </p:cNvPr>
          <p:cNvSpPr>
            <a:spLocks noGrp="1"/>
          </p:cNvSpPr>
          <p:nvPr>
            <p:ph type="title"/>
          </p:nvPr>
        </p:nvSpPr>
        <p:spPr/>
        <p:txBody>
          <a:bodyPr/>
          <a:lstStyle/>
          <a:p>
            <a:r>
              <a:rPr lang="en-US">
                <a:solidFill>
                  <a:schemeClr val="bg1"/>
                </a:solidFill>
                <a:cs typeface="Calibri Light"/>
              </a:rPr>
              <a:t>Age Data – Ratings on Movies vs Series</a:t>
            </a:r>
          </a:p>
        </p:txBody>
      </p:sp>
      <p:pic>
        <p:nvPicPr>
          <p:cNvPr id="4" name="Picture 4" descr="A picture containing scatter chart&#10;&#10;Description automatically generated">
            <a:extLst>
              <a:ext uri="{FF2B5EF4-FFF2-40B4-BE49-F238E27FC236}">
                <a16:creationId xmlns:a16="http://schemas.microsoft.com/office/drawing/2014/main" id="{3A13DF87-C4FD-4945-B810-A562CC5D4A72}"/>
              </a:ext>
            </a:extLst>
          </p:cNvPr>
          <p:cNvPicPr>
            <a:picLocks noChangeAspect="1"/>
          </p:cNvPicPr>
          <p:nvPr/>
        </p:nvPicPr>
        <p:blipFill>
          <a:blip r:embed="rId3"/>
          <a:stretch>
            <a:fillRect/>
          </a:stretch>
        </p:blipFill>
        <p:spPr>
          <a:xfrm>
            <a:off x="62089" y="1702467"/>
            <a:ext cx="2942368" cy="3527503"/>
          </a:xfrm>
          <a:prstGeom prst="rect">
            <a:avLst/>
          </a:prstGeom>
        </p:spPr>
      </p:pic>
      <p:pic>
        <p:nvPicPr>
          <p:cNvPr id="5" name="Picture 5" descr="Chart, scatter chart, qr code&#10;&#10;Description automatically generated">
            <a:extLst>
              <a:ext uri="{FF2B5EF4-FFF2-40B4-BE49-F238E27FC236}">
                <a16:creationId xmlns:a16="http://schemas.microsoft.com/office/drawing/2014/main" id="{99E0E9E7-02C2-424E-A5A4-04F36ECB2792}"/>
              </a:ext>
            </a:extLst>
          </p:cNvPr>
          <p:cNvPicPr>
            <a:picLocks noChangeAspect="1"/>
          </p:cNvPicPr>
          <p:nvPr/>
        </p:nvPicPr>
        <p:blipFill>
          <a:blip r:embed="rId4"/>
          <a:stretch>
            <a:fillRect/>
          </a:stretch>
        </p:blipFill>
        <p:spPr>
          <a:xfrm>
            <a:off x="6153829" y="1722593"/>
            <a:ext cx="2942368" cy="3516841"/>
          </a:xfrm>
          <a:prstGeom prst="rect">
            <a:avLst/>
          </a:prstGeom>
        </p:spPr>
      </p:pic>
      <p:pic>
        <p:nvPicPr>
          <p:cNvPr id="6" name="Picture 6" descr="Chart, scatter chart&#10;&#10;Description automatically generated">
            <a:extLst>
              <a:ext uri="{FF2B5EF4-FFF2-40B4-BE49-F238E27FC236}">
                <a16:creationId xmlns:a16="http://schemas.microsoft.com/office/drawing/2014/main" id="{BB5D4301-498B-4BBD-948D-A246DF971B83}"/>
              </a:ext>
            </a:extLst>
          </p:cNvPr>
          <p:cNvPicPr>
            <a:picLocks noChangeAspect="1"/>
          </p:cNvPicPr>
          <p:nvPr/>
        </p:nvPicPr>
        <p:blipFill>
          <a:blip r:embed="rId5"/>
          <a:stretch>
            <a:fillRect/>
          </a:stretch>
        </p:blipFill>
        <p:spPr>
          <a:xfrm>
            <a:off x="3112929" y="1708868"/>
            <a:ext cx="2942368" cy="3516842"/>
          </a:xfrm>
          <a:prstGeom prst="rect">
            <a:avLst/>
          </a:prstGeom>
        </p:spPr>
      </p:pic>
      <p:pic>
        <p:nvPicPr>
          <p:cNvPr id="7" name="Picture 7" descr="Chart, scatter chart&#10;&#10;Description automatically generated">
            <a:extLst>
              <a:ext uri="{FF2B5EF4-FFF2-40B4-BE49-F238E27FC236}">
                <a16:creationId xmlns:a16="http://schemas.microsoft.com/office/drawing/2014/main" id="{474302EE-D65D-449F-B6D4-586925A6BEFD}"/>
              </a:ext>
            </a:extLst>
          </p:cNvPr>
          <p:cNvPicPr>
            <a:picLocks noChangeAspect="1"/>
          </p:cNvPicPr>
          <p:nvPr/>
        </p:nvPicPr>
        <p:blipFill>
          <a:blip r:embed="rId6"/>
          <a:stretch>
            <a:fillRect/>
          </a:stretch>
        </p:blipFill>
        <p:spPr>
          <a:xfrm>
            <a:off x="9202065" y="1724710"/>
            <a:ext cx="2942368" cy="3527503"/>
          </a:xfrm>
          <a:prstGeom prst="rect">
            <a:avLst/>
          </a:prstGeom>
        </p:spPr>
      </p:pic>
      <p:sp>
        <p:nvSpPr>
          <p:cNvPr id="8" name="Arrow: Right 7">
            <a:extLst>
              <a:ext uri="{FF2B5EF4-FFF2-40B4-BE49-F238E27FC236}">
                <a16:creationId xmlns:a16="http://schemas.microsoft.com/office/drawing/2014/main" id="{647DD5F2-C555-4741-85C0-6D24D0CA6F1C}"/>
              </a:ext>
            </a:extLst>
          </p:cNvPr>
          <p:cNvSpPr/>
          <p:nvPr/>
        </p:nvSpPr>
        <p:spPr>
          <a:xfrm>
            <a:off x="6096653" y="5810140"/>
            <a:ext cx="6041570" cy="489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Better at rating 16+ content</a:t>
            </a:r>
            <a:endParaRPr lang="en-US"/>
          </a:p>
        </p:txBody>
      </p:sp>
      <p:sp>
        <p:nvSpPr>
          <p:cNvPr id="9" name="Arrow: Left 8">
            <a:extLst>
              <a:ext uri="{FF2B5EF4-FFF2-40B4-BE49-F238E27FC236}">
                <a16:creationId xmlns:a16="http://schemas.microsoft.com/office/drawing/2014/main" id="{B2B3BE20-DD03-4F5F-9B00-DCC0E5167463}"/>
              </a:ext>
            </a:extLst>
          </p:cNvPr>
          <p:cNvSpPr/>
          <p:nvPr/>
        </p:nvSpPr>
        <p:spPr>
          <a:xfrm>
            <a:off x="121757" y="5811501"/>
            <a:ext cx="5769428" cy="4898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Better at rating content overall</a:t>
            </a:r>
          </a:p>
        </p:txBody>
      </p:sp>
    </p:spTree>
    <p:extLst>
      <p:ext uri="{BB962C8B-B14F-4D97-AF65-F5344CB8AC3E}">
        <p14:creationId xmlns:p14="http://schemas.microsoft.com/office/powerpoint/2010/main" val="1045714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728D-C666-405A-9DA0-2D142C61B770}"/>
              </a:ext>
            </a:extLst>
          </p:cNvPr>
          <p:cNvSpPr>
            <a:spLocks noGrp="1"/>
          </p:cNvSpPr>
          <p:nvPr>
            <p:ph type="title"/>
          </p:nvPr>
        </p:nvSpPr>
        <p:spPr/>
        <p:txBody>
          <a:bodyPr/>
          <a:lstStyle/>
          <a:p>
            <a:r>
              <a:rPr lang="en-US">
                <a:solidFill>
                  <a:schemeClr val="bg1"/>
                </a:solidFill>
                <a:ea typeface="+mj-lt"/>
                <a:cs typeface="+mj-lt"/>
              </a:rPr>
              <a:t>Age Group, Child, Adolescent, Adult, &amp; Family</a:t>
            </a:r>
            <a:endParaRPr lang="en-US">
              <a:solidFill>
                <a:schemeClr val="bg1"/>
              </a:solidFill>
              <a:cs typeface="Calibri Light"/>
            </a:endParaRPr>
          </a:p>
        </p:txBody>
      </p:sp>
      <p:pic>
        <p:nvPicPr>
          <p:cNvPr id="8" name="Picture 8" descr="Chart, bar chart, histogram&#10;&#10;Description automatically generated">
            <a:extLst>
              <a:ext uri="{FF2B5EF4-FFF2-40B4-BE49-F238E27FC236}">
                <a16:creationId xmlns:a16="http://schemas.microsoft.com/office/drawing/2014/main" id="{26A50430-B7F2-40C4-9EFC-EAD8172CE7ED}"/>
              </a:ext>
            </a:extLst>
          </p:cNvPr>
          <p:cNvPicPr>
            <a:picLocks noChangeAspect="1"/>
          </p:cNvPicPr>
          <p:nvPr/>
        </p:nvPicPr>
        <p:blipFill>
          <a:blip r:embed="rId3"/>
          <a:stretch>
            <a:fillRect/>
          </a:stretch>
        </p:blipFill>
        <p:spPr>
          <a:xfrm>
            <a:off x="3182257" y="2019916"/>
            <a:ext cx="2743200" cy="3275368"/>
          </a:xfrm>
          <a:prstGeom prst="rect">
            <a:avLst/>
          </a:prstGeom>
        </p:spPr>
      </p:pic>
      <p:pic>
        <p:nvPicPr>
          <p:cNvPr id="9" name="Picture 9" descr="Chart, bar chart&#10;&#10;Description automatically generated">
            <a:extLst>
              <a:ext uri="{FF2B5EF4-FFF2-40B4-BE49-F238E27FC236}">
                <a16:creationId xmlns:a16="http://schemas.microsoft.com/office/drawing/2014/main" id="{96BF140D-954F-4A3B-AA92-2609D10E7B4A}"/>
              </a:ext>
            </a:extLst>
          </p:cNvPr>
          <p:cNvPicPr>
            <a:picLocks noChangeAspect="1"/>
          </p:cNvPicPr>
          <p:nvPr/>
        </p:nvPicPr>
        <p:blipFill>
          <a:blip r:embed="rId4"/>
          <a:stretch>
            <a:fillRect/>
          </a:stretch>
        </p:blipFill>
        <p:spPr>
          <a:xfrm>
            <a:off x="9329057" y="2019916"/>
            <a:ext cx="2743200" cy="3275368"/>
          </a:xfrm>
          <a:prstGeom prst="rect">
            <a:avLst/>
          </a:prstGeom>
        </p:spPr>
      </p:pic>
      <p:pic>
        <p:nvPicPr>
          <p:cNvPr id="10" name="Picture 10" descr="Chart, bar chart&#10;&#10;Description automatically generated">
            <a:extLst>
              <a:ext uri="{FF2B5EF4-FFF2-40B4-BE49-F238E27FC236}">
                <a16:creationId xmlns:a16="http://schemas.microsoft.com/office/drawing/2014/main" id="{50F76609-0AAD-4C9B-88B7-802AED4CC41E}"/>
              </a:ext>
            </a:extLst>
          </p:cNvPr>
          <p:cNvPicPr>
            <a:picLocks noChangeAspect="1"/>
          </p:cNvPicPr>
          <p:nvPr/>
        </p:nvPicPr>
        <p:blipFill>
          <a:blip r:embed="rId5"/>
          <a:stretch>
            <a:fillRect/>
          </a:stretch>
        </p:blipFill>
        <p:spPr>
          <a:xfrm>
            <a:off x="6255657" y="2019916"/>
            <a:ext cx="2743200" cy="3275368"/>
          </a:xfrm>
          <a:prstGeom prst="rect">
            <a:avLst/>
          </a:prstGeom>
        </p:spPr>
      </p:pic>
      <p:pic>
        <p:nvPicPr>
          <p:cNvPr id="11" name="Picture 11" descr="Chart, bar chart, histogram&#10;&#10;Description automatically generated">
            <a:extLst>
              <a:ext uri="{FF2B5EF4-FFF2-40B4-BE49-F238E27FC236}">
                <a16:creationId xmlns:a16="http://schemas.microsoft.com/office/drawing/2014/main" id="{088D15BA-42F7-4832-AA50-1B2635A8CC81}"/>
              </a:ext>
            </a:extLst>
          </p:cNvPr>
          <p:cNvPicPr>
            <a:picLocks noChangeAspect="1"/>
          </p:cNvPicPr>
          <p:nvPr/>
        </p:nvPicPr>
        <p:blipFill>
          <a:blip r:embed="rId6"/>
          <a:stretch>
            <a:fillRect/>
          </a:stretch>
        </p:blipFill>
        <p:spPr>
          <a:xfrm>
            <a:off x="108857" y="2019915"/>
            <a:ext cx="2743200" cy="3275368"/>
          </a:xfrm>
          <a:prstGeom prst="rect">
            <a:avLst/>
          </a:prstGeom>
        </p:spPr>
      </p:pic>
      <p:sp>
        <p:nvSpPr>
          <p:cNvPr id="12" name="Arrow: Left 11">
            <a:extLst>
              <a:ext uri="{FF2B5EF4-FFF2-40B4-BE49-F238E27FC236}">
                <a16:creationId xmlns:a16="http://schemas.microsoft.com/office/drawing/2014/main" id="{E98A0DA7-98AF-48E7-8E4B-9CC0FF6C2ACA}"/>
              </a:ext>
            </a:extLst>
          </p:cNvPr>
          <p:cNvSpPr/>
          <p:nvPr/>
        </p:nvSpPr>
        <p:spPr>
          <a:xfrm>
            <a:off x="196596" y="5821026"/>
            <a:ext cx="5769426" cy="4898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More Child Friendly</a:t>
            </a:r>
            <a:endParaRPr lang="en-US"/>
          </a:p>
        </p:txBody>
      </p:sp>
      <p:sp>
        <p:nvSpPr>
          <p:cNvPr id="14" name="Arrow: Right 13">
            <a:extLst>
              <a:ext uri="{FF2B5EF4-FFF2-40B4-BE49-F238E27FC236}">
                <a16:creationId xmlns:a16="http://schemas.microsoft.com/office/drawing/2014/main" id="{7C187744-AF7B-4D7B-9A9D-E050BB0910CA}"/>
              </a:ext>
            </a:extLst>
          </p:cNvPr>
          <p:cNvSpPr/>
          <p:nvPr/>
        </p:nvSpPr>
        <p:spPr>
          <a:xfrm>
            <a:off x="6250414" y="5822387"/>
            <a:ext cx="5660570" cy="489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More Adolescent &amp; Adult Friendly</a:t>
            </a:r>
            <a:endParaRPr lang="en-US"/>
          </a:p>
        </p:txBody>
      </p:sp>
      <p:sp>
        <p:nvSpPr>
          <p:cNvPr id="15" name="TextBox 14">
            <a:extLst>
              <a:ext uri="{FF2B5EF4-FFF2-40B4-BE49-F238E27FC236}">
                <a16:creationId xmlns:a16="http://schemas.microsoft.com/office/drawing/2014/main" id="{39F4445A-59AD-4B67-8500-8F2D62363FA0}"/>
              </a:ext>
            </a:extLst>
          </p:cNvPr>
          <p:cNvSpPr txBox="1"/>
          <p:nvPr/>
        </p:nvSpPr>
        <p:spPr>
          <a:xfrm>
            <a:off x="797379" y="1494064"/>
            <a:ext cx="19158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Medium Content</a:t>
            </a:r>
          </a:p>
        </p:txBody>
      </p:sp>
      <p:sp>
        <p:nvSpPr>
          <p:cNvPr id="16" name="TextBox 15">
            <a:extLst>
              <a:ext uri="{FF2B5EF4-FFF2-40B4-BE49-F238E27FC236}">
                <a16:creationId xmlns:a16="http://schemas.microsoft.com/office/drawing/2014/main" id="{3699903B-92FE-4A94-A3AE-050BFE659004}"/>
              </a:ext>
            </a:extLst>
          </p:cNvPr>
          <p:cNvSpPr txBox="1"/>
          <p:nvPr/>
        </p:nvSpPr>
        <p:spPr>
          <a:xfrm>
            <a:off x="9995807" y="1406978"/>
            <a:ext cx="19158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Medium Content</a:t>
            </a:r>
          </a:p>
        </p:txBody>
      </p:sp>
      <p:sp>
        <p:nvSpPr>
          <p:cNvPr id="17" name="TextBox 16">
            <a:extLst>
              <a:ext uri="{FF2B5EF4-FFF2-40B4-BE49-F238E27FC236}">
                <a16:creationId xmlns:a16="http://schemas.microsoft.com/office/drawing/2014/main" id="{7A10BF57-72D2-4063-A7D4-F1403EA036AC}"/>
              </a:ext>
            </a:extLst>
          </p:cNvPr>
          <p:cNvSpPr txBox="1"/>
          <p:nvPr/>
        </p:nvSpPr>
        <p:spPr>
          <a:xfrm>
            <a:off x="3965121" y="1450521"/>
            <a:ext cx="19158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High Content</a:t>
            </a:r>
          </a:p>
        </p:txBody>
      </p:sp>
      <p:sp>
        <p:nvSpPr>
          <p:cNvPr id="18" name="TextBox 17">
            <a:extLst>
              <a:ext uri="{FF2B5EF4-FFF2-40B4-BE49-F238E27FC236}">
                <a16:creationId xmlns:a16="http://schemas.microsoft.com/office/drawing/2014/main" id="{2BADC41C-4B4D-46F4-9A63-0604208D41D9}"/>
              </a:ext>
            </a:extLst>
          </p:cNvPr>
          <p:cNvSpPr txBox="1"/>
          <p:nvPr/>
        </p:nvSpPr>
        <p:spPr>
          <a:xfrm>
            <a:off x="6904264" y="1406978"/>
            <a:ext cx="19158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High Content</a:t>
            </a:r>
          </a:p>
        </p:txBody>
      </p:sp>
      <p:sp>
        <p:nvSpPr>
          <p:cNvPr id="13" name="TextBox 12">
            <a:extLst>
              <a:ext uri="{FF2B5EF4-FFF2-40B4-BE49-F238E27FC236}">
                <a16:creationId xmlns:a16="http://schemas.microsoft.com/office/drawing/2014/main" id="{2DA21E48-9314-48A8-9CE7-8E2169B710CA}"/>
              </a:ext>
            </a:extLst>
          </p:cNvPr>
          <p:cNvSpPr txBox="1"/>
          <p:nvPr/>
        </p:nvSpPr>
        <p:spPr>
          <a:xfrm>
            <a:off x="3257549" y="5412921"/>
            <a:ext cx="61068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More Content Generates a similar offerings portfolio overall</a:t>
            </a:r>
          </a:p>
          <a:p>
            <a:endParaRPr lang="en-US">
              <a:solidFill>
                <a:schemeClr val="bg1"/>
              </a:solidFill>
              <a:cs typeface="Calibri"/>
            </a:endParaRPr>
          </a:p>
        </p:txBody>
      </p:sp>
      <p:pic>
        <p:nvPicPr>
          <p:cNvPr id="22" name="Picture 21" descr="A picture containing text, clipart&#10;&#10;Description automatically generated">
            <a:extLst>
              <a:ext uri="{FF2B5EF4-FFF2-40B4-BE49-F238E27FC236}">
                <a16:creationId xmlns:a16="http://schemas.microsoft.com/office/drawing/2014/main" id="{C4DE7FE8-429B-48E0-9AED-034D70D971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40276" y="6337575"/>
            <a:ext cx="763213" cy="359610"/>
          </a:xfrm>
          <a:prstGeom prst="rect">
            <a:avLst/>
          </a:prstGeom>
        </p:spPr>
      </p:pic>
      <p:pic>
        <p:nvPicPr>
          <p:cNvPr id="23" name="Content Placeholder 5" descr="A picture containing text, gauge&#10;&#10;Description automatically generated">
            <a:extLst>
              <a:ext uri="{FF2B5EF4-FFF2-40B4-BE49-F238E27FC236}">
                <a16:creationId xmlns:a16="http://schemas.microsoft.com/office/drawing/2014/main" id="{1C1501E4-CDCF-4792-AB83-F6082E18D089}"/>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142743" y="6343973"/>
            <a:ext cx="768318" cy="348403"/>
          </a:xfrm>
        </p:spPr>
      </p:pic>
      <p:pic>
        <p:nvPicPr>
          <p:cNvPr id="24" name="Picture 23">
            <a:extLst>
              <a:ext uri="{FF2B5EF4-FFF2-40B4-BE49-F238E27FC236}">
                <a16:creationId xmlns:a16="http://schemas.microsoft.com/office/drawing/2014/main" id="{EE9224BB-B5B0-4B32-9570-44C1640FD943}"/>
              </a:ext>
            </a:extLst>
          </p:cNvPr>
          <p:cNvPicPr>
            <a:picLocks noChangeAspect="1"/>
          </p:cNvPicPr>
          <p:nvPr/>
        </p:nvPicPr>
        <p:blipFill>
          <a:blip r:embed="rId9"/>
          <a:stretch>
            <a:fillRect/>
          </a:stretch>
        </p:blipFill>
        <p:spPr>
          <a:xfrm>
            <a:off x="11113132" y="6316997"/>
            <a:ext cx="851143" cy="398872"/>
          </a:xfrm>
          <a:prstGeom prst="rect">
            <a:avLst/>
          </a:prstGeom>
        </p:spPr>
      </p:pic>
      <p:pic>
        <p:nvPicPr>
          <p:cNvPr id="25" name="Picture 24">
            <a:extLst>
              <a:ext uri="{FF2B5EF4-FFF2-40B4-BE49-F238E27FC236}">
                <a16:creationId xmlns:a16="http://schemas.microsoft.com/office/drawing/2014/main" id="{A651EF83-84AA-4C15-A138-89B99C57099A}"/>
              </a:ext>
            </a:extLst>
          </p:cNvPr>
          <p:cNvPicPr>
            <a:picLocks noChangeAspect="1"/>
          </p:cNvPicPr>
          <p:nvPr/>
        </p:nvPicPr>
        <p:blipFill>
          <a:blip r:embed="rId10"/>
          <a:stretch>
            <a:fillRect/>
          </a:stretch>
        </p:blipFill>
        <p:spPr>
          <a:xfrm>
            <a:off x="6338442" y="6314441"/>
            <a:ext cx="851174" cy="397528"/>
          </a:xfrm>
          <a:prstGeom prst="rect">
            <a:avLst/>
          </a:prstGeom>
        </p:spPr>
      </p:pic>
      <p:pic>
        <p:nvPicPr>
          <p:cNvPr id="26" name="Content Placeholder 5" descr="A picture containing text, gauge&#10;&#10;Description automatically generated">
            <a:extLst>
              <a:ext uri="{FF2B5EF4-FFF2-40B4-BE49-F238E27FC236}">
                <a16:creationId xmlns:a16="http://schemas.microsoft.com/office/drawing/2014/main" id="{88D40EB5-EBF7-4FA2-8960-010421E0BD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066" y="1810682"/>
            <a:ext cx="864083" cy="404150"/>
          </a:xfrm>
          <a:prstGeom prst="rect">
            <a:avLst/>
          </a:prstGeom>
        </p:spPr>
      </p:pic>
      <p:pic>
        <p:nvPicPr>
          <p:cNvPr id="27" name="Picture 26" descr="A picture containing text, clipart&#10;&#10;Description automatically generated">
            <a:extLst>
              <a:ext uri="{FF2B5EF4-FFF2-40B4-BE49-F238E27FC236}">
                <a16:creationId xmlns:a16="http://schemas.microsoft.com/office/drawing/2014/main" id="{BB261C67-23C8-4D18-ABA4-0639831468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8328" y="1804743"/>
            <a:ext cx="864113" cy="407153"/>
          </a:xfrm>
          <a:prstGeom prst="rect">
            <a:avLst/>
          </a:prstGeom>
        </p:spPr>
      </p:pic>
      <p:pic>
        <p:nvPicPr>
          <p:cNvPr id="28" name="Picture 27">
            <a:extLst>
              <a:ext uri="{FF2B5EF4-FFF2-40B4-BE49-F238E27FC236}">
                <a16:creationId xmlns:a16="http://schemas.microsoft.com/office/drawing/2014/main" id="{F7AE819F-51E7-4231-BBAF-E86F85E418EC}"/>
              </a:ext>
            </a:extLst>
          </p:cNvPr>
          <p:cNvPicPr>
            <a:picLocks noChangeAspect="1"/>
          </p:cNvPicPr>
          <p:nvPr/>
        </p:nvPicPr>
        <p:blipFill>
          <a:blip r:embed="rId9"/>
          <a:stretch>
            <a:fillRect/>
          </a:stretch>
        </p:blipFill>
        <p:spPr>
          <a:xfrm>
            <a:off x="9329057" y="1814744"/>
            <a:ext cx="864084" cy="404936"/>
          </a:xfrm>
          <a:prstGeom prst="rect">
            <a:avLst/>
          </a:prstGeom>
        </p:spPr>
      </p:pic>
      <p:pic>
        <p:nvPicPr>
          <p:cNvPr id="29" name="Picture 28">
            <a:extLst>
              <a:ext uri="{FF2B5EF4-FFF2-40B4-BE49-F238E27FC236}">
                <a16:creationId xmlns:a16="http://schemas.microsoft.com/office/drawing/2014/main" id="{77A8C6DC-D49D-4A1C-9BBD-EF13DBC305F8}"/>
              </a:ext>
            </a:extLst>
          </p:cNvPr>
          <p:cNvPicPr>
            <a:picLocks noChangeAspect="1"/>
          </p:cNvPicPr>
          <p:nvPr/>
        </p:nvPicPr>
        <p:blipFill>
          <a:blip r:embed="rId10"/>
          <a:stretch>
            <a:fillRect/>
          </a:stretch>
        </p:blipFill>
        <p:spPr>
          <a:xfrm>
            <a:off x="6235731" y="1808325"/>
            <a:ext cx="864113" cy="403571"/>
          </a:xfrm>
          <a:prstGeom prst="rect">
            <a:avLst/>
          </a:prstGeom>
        </p:spPr>
      </p:pic>
    </p:spTree>
    <p:extLst>
      <p:ext uri="{BB962C8B-B14F-4D97-AF65-F5344CB8AC3E}">
        <p14:creationId xmlns:p14="http://schemas.microsoft.com/office/powerpoint/2010/main" val="3371135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7E44-99BB-4CD2-ACE5-2C75A19F51AF}"/>
              </a:ext>
            </a:extLst>
          </p:cNvPr>
          <p:cNvSpPr>
            <a:spLocks noGrp="1"/>
          </p:cNvSpPr>
          <p:nvPr>
            <p:ph type="title"/>
          </p:nvPr>
        </p:nvSpPr>
        <p:spPr/>
        <p:txBody>
          <a:bodyPr/>
          <a:lstStyle/>
          <a:p>
            <a:r>
              <a:rPr lang="en-US">
                <a:solidFill>
                  <a:schemeClr val="bg1"/>
                </a:solidFill>
                <a:cs typeface="Calibri Light"/>
              </a:rPr>
              <a:t>Age Group - Movie content</a:t>
            </a:r>
          </a:p>
        </p:txBody>
      </p:sp>
      <p:pic>
        <p:nvPicPr>
          <p:cNvPr id="6" name="Picture 6" descr="Chart, bar chart&#10;&#10;Description automatically generated">
            <a:extLst>
              <a:ext uri="{FF2B5EF4-FFF2-40B4-BE49-F238E27FC236}">
                <a16:creationId xmlns:a16="http://schemas.microsoft.com/office/drawing/2014/main" id="{F818BC18-AE28-46D2-BE4F-3199F59915E8}"/>
              </a:ext>
            </a:extLst>
          </p:cNvPr>
          <p:cNvPicPr>
            <a:picLocks noChangeAspect="1"/>
          </p:cNvPicPr>
          <p:nvPr/>
        </p:nvPicPr>
        <p:blipFill>
          <a:blip r:embed="rId3"/>
          <a:stretch>
            <a:fillRect/>
          </a:stretch>
        </p:blipFill>
        <p:spPr>
          <a:xfrm>
            <a:off x="9243054" y="1834409"/>
            <a:ext cx="2911603" cy="3726154"/>
          </a:xfrm>
          <a:prstGeom prst="rect">
            <a:avLst/>
          </a:prstGeom>
        </p:spPr>
      </p:pic>
      <p:sp>
        <p:nvSpPr>
          <p:cNvPr id="11" name="Arrow: Right 10">
            <a:extLst>
              <a:ext uri="{FF2B5EF4-FFF2-40B4-BE49-F238E27FC236}">
                <a16:creationId xmlns:a16="http://schemas.microsoft.com/office/drawing/2014/main" id="{41FD95E9-5D78-41B5-BD05-5FC03997A6A8}"/>
              </a:ext>
            </a:extLst>
          </p:cNvPr>
          <p:cNvSpPr/>
          <p:nvPr/>
        </p:nvSpPr>
        <p:spPr>
          <a:xfrm>
            <a:off x="6194625" y="5929883"/>
            <a:ext cx="5856513" cy="489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Options on Family Side</a:t>
            </a:r>
            <a:endParaRPr lang="en-US"/>
          </a:p>
        </p:txBody>
      </p:sp>
      <p:sp>
        <p:nvSpPr>
          <p:cNvPr id="12" name="Arrow: Left 11">
            <a:extLst>
              <a:ext uri="{FF2B5EF4-FFF2-40B4-BE49-F238E27FC236}">
                <a16:creationId xmlns:a16="http://schemas.microsoft.com/office/drawing/2014/main" id="{35022872-6757-4761-AA42-CC56DD362AAE}"/>
              </a:ext>
            </a:extLst>
          </p:cNvPr>
          <p:cNvSpPr/>
          <p:nvPr/>
        </p:nvSpPr>
        <p:spPr>
          <a:xfrm>
            <a:off x="187071" y="5931244"/>
            <a:ext cx="5856514" cy="4898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Options on Adolescent Side</a:t>
            </a:r>
            <a:endParaRPr lang="en-US"/>
          </a:p>
        </p:txBody>
      </p:sp>
      <p:pic>
        <p:nvPicPr>
          <p:cNvPr id="8" name="Picture 8" descr="Chart, bar chart&#10;&#10;Description automatically generated">
            <a:extLst>
              <a:ext uri="{FF2B5EF4-FFF2-40B4-BE49-F238E27FC236}">
                <a16:creationId xmlns:a16="http://schemas.microsoft.com/office/drawing/2014/main" id="{84520E7D-2D06-404B-A2D0-A0A0203CFE1C}"/>
              </a:ext>
            </a:extLst>
          </p:cNvPr>
          <p:cNvPicPr>
            <a:picLocks noChangeAspect="1"/>
          </p:cNvPicPr>
          <p:nvPr/>
        </p:nvPicPr>
        <p:blipFill>
          <a:blip r:embed="rId4"/>
          <a:stretch>
            <a:fillRect/>
          </a:stretch>
        </p:blipFill>
        <p:spPr>
          <a:xfrm>
            <a:off x="6234767" y="1836896"/>
            <a:ext cx="2910410" cy="3732995"/>
          </a:xfrm>
          <a:prstGeom prst="rect">
            <a:avLst/>
          </a:prstGeom>
        </p:spPr>
      </p:pic>
      <p:pic>
        <p:nvPicPr>
          <p:cNvPr id="9" name="Picture 12" descr="Chart, bar chart&#10;&#10;Description automatically generated">
            <a:extLst>
              <a:ext uri="{FF2B5EF4-FFF2-40B4-BE49-F238E27FC236}">
                <a16:creationId xmlns:a16="http://schemas.microsoft.com/office/drawing/2014/main" id="{87922101-0CE8-4C4A-98A8-B7E2ECB46AE2}"/>
              </a:ext>
            </a:extLst>
          </p:cNvPr>
          <p:cNvPicPr>
            <a:picLocks noChangeAspect="1"/>
          </p:cNvPicPr>
          <p:nvPr/>
        </p:nvPicPr>
        <p:blipFill>
          <a:blip r:embed="rId5"/>
          <a:stretch>
            <a:fillRect/>
          </a:stretch>
        </p:blipFill>
        <p:spPr>
          <a:xfrm>
            <a:off x="3244278" y="1836896"/>
            <a:ext cx="2910408" cy="3732994"/>
          </a:xfrm>
          <a:prstGeom prst="rect">
            <a:avLst/>
          </a:prstGeom>
        </p:spPr>
      </p:pic>
      <p:pic>
        <p:nvPicPr>
          <p:cNvPr id="13" name="Picture 13" descr="Chart, bar chart&#10;&#10;Description automatically generated">
            <a:extLst>
              <a:ext uri="{FF2B5EF4-FFF2-40B4-BE49-F238E27FC236}">
                <a16:creationId xmlns:a16="http://schemas.microsoft.com/office/drawing/2014/main" id="{9C61A034-9A01-4F91-A6DB-8CFF8EB5A693}"/>
              </a:ext>
            </a:extLst>
          </p:cNvPr>
          <p:cNvPicPr>
            <a:picLocks noChangeAspect="1"/>
          </p:cNvPicPr>
          <p:nvPr/>
        </p:nvPicPr>
        <p:blipFill>
          <a:blip r:embed="rId6"/>
          <a:stretch>
            <a:fillRect/>
          </a:stretch>
        </p:blipFill>
        <p:spPr>
          <a:xfrm>
            <a:off x="38289" y="1828799"/>
            <a:ext cx="3109341" cy="3738903"/>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0D87F2BD-4D0F-4C78-961A-BD2C5431F0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49354" y="6368235"/>
            <a:ext cx="763213" cy="359610"/>
          </a:xfrm>
          <a:prstGeom prst="rect">
            <a:avLst/>
          </a:prstGeom>
        </p:spPr>
      </p:pic>
      <p:pic>
        <p:nvPicPr>
          <p:cNvPr id="15" name="Content Placeholder 5" descr="A picture containing text, gauge&#10;&#10;Description automatically generated">
            <a:extLst>
              <a:ext uri="{FF2B5EF4-FFF2-40B4-BE49-F238E27FC236}">
                <a16:creationId xmlns:a16="http://schemas.microsoft.com/office/drawing/2014/main" id="{7FF75601-34F8-440D-ADCC-D686582C357A}"/>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7304404" y="6405812"/>
            <a:ext cx="768318" cy="348403"/>
          </a:xfrm>
        </p:spPr>
      </p:pic>
      <p:pic>
        <p:nvPicPr>
          <p:cNvPr id="16" name="Picture 15">
            <a:extLst>
              <a:ext uri="{FF2B5EF4-FFF2-40B4-BE49-F238E27FC236}">
                <a16:creationId xmlns:a16="http://schemas.microsoft.com/office/drawing/2014/main" id="{D31A5252-563C-4FB6-82D0-B1724CCF46B9}"/>
              </a:ext>
            </a:extLst>
          </p:cNvPr>
          <p:cNvPicPr>
            <a:picLocks noChangeAspect="1"/>
          </p:cNvPicPr>
          <p:nvPr/>
        </p:nvPicPr>
        <p:blipFill>
          <a:blip r:embed="rId9"/>
          <a:stretch>
            <a:fillRect/>
          </a:stretch>
        </p:blipFill>
        <p:spPr>
          <a:xfrm>
            <a:off x="4113499" y="6336881"/>
            <a:ext cx="851143" cy="398872"/>
          </a:xfrm>
          <a:prstGeom prst="rect">
            <a:avLst/>
          </a:prstGeom>
        </p:spPr>
      </p:pic>
      <p:pic>
        <p:nvPicPr>
          <p:cNvPr id="17" name="Picture 16">
            <a:extLst>
              <a:ext uri="{FF2B5EF4-FFF2-40B4-BE49-F238E27FC236}">
                <a16:creationId xmlns:a16="http://schemas.microsoft.com/office/drawing/2014/main" id="{B50EDA1F-095E-4DC5-B174-3EB6527519CB}"/>
              </a:ext>
            </a:extLst>
          </p:cNvPr>
          <p:cNvPicPr>
            <a:picLocks noChangeAspect="1"/>
          </p:cNvPicPr>
          <p:nvPr/>
        </p:nvPicPr>
        <p:blipFill>
          <a:blip r:embed="rId10"/>
          <a:stretch>
            <a:fillRect/>
          </a:stretch>
        </p:blipFill>
        <p:spPr>
          <a:xfrm>
            <a:off x="885076" y="6387896"/>
            <a:ext cx="851174" cy="397528"/>
          </a:xfrm>
          <a:prstGeom prst="rect">
            <a:avLst/>
          </a:prstGeom>
        </p:spPr>
      </p:pic>
      <p:pic>
        <p:nvPicPr>
          <p:cNvPr id="18" name="Content Placeholder 5" descr="A picture containing text, gauge&#10;&#10;Description automatically generated">
            <a:extLst>
              <a:ext uri="{FF2B5EF4-FFF2-40B4-BE49-F238E27FC236}">
                <a16:creationId xmlns:a16="http://schemas.microsoft.com/office/drawing/2014/main" id="{CDD7BE2B-7EE4-4366-A067-D5FB8B23E2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7839" y="2069843"/>
            <a:ext cx="683843" cy="319848"/>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A4758EB3-7B17-4E03-9FA6-2159903A3A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98855" y="2069843"/>
            <a:ext cx="683868" cy="322225"/>
          </a:xfrm>
          <a:prstGeom prst="rect">
            <a:avLst/>
          </a:prstGeom>
        </p:spPr>
      </p:pic>
      <p:pic>
        <p:nvPicPr>
          <p:cNvPr id="20" name="Picture 19">
            <a:extLst>
              <a:ext uri="{FF2B5EF4-FFF2-40B4-BE49-F238E27FC236}">
                <a16:creationId xmlns:a16="http://schemas.microsoft.com/office/drawing/2014/main" id="{3CAB534C-BEB4-4F3A-9A7D-F555E21B9149}"/>
              </a:ext>
            </a:extLst>
          </p:cNvPr>
          <p:cNvPicPr>
            <a:picLocks noChangeAspect="1"/>
          </p:cNvPicPr>
          <p:nvPr/>
        </p:nvPicPr>
        <p:blipFill>
          <a:blip r:embed="rId9"/>
          <a:stretch>
            <a:fillRect/>
          </a:stretch>
        </p:blipFill>
        <p:spPr>
          <a:xfrm>
            <a:off x="4956514" y="2069221"/>
            <a:ext cx="683844" cy="320470"/>
          </a:xfrm>
          <a:prstGeom prst="rect">
            <a:avLst/>
          </a:prstGeom>
        </p:spPr>
      </p:pic>
      <p:pic>
        <p:nvPicPr>
          <p:cNvPr id="21" name="Picture 20">
            <a:extLst>
              <a:ext uri="{FF2B5EF4-FFF2-40B4-BE49-F238E27FC236}">
                <a16:creationId xmlns:a16="http://schemas.microsoft.com/office/drawing/2014/main" id="{BDD18B53-FCE4-489B-A86A-D87D7D2EAB3F}"/>
              </a:ext>
            </a:extLst>
          </p:cNvPr>
          <p:cNvPicPr>
            <a:picLocks noChangeAspect="1"/>
          </p:cNvPicPr>
          <p:nvPr/>
        </p:nvPicPr>
        <p:blipFill>
          <a:blip r:embed="rId10"/>
          <a:stretch>
            <a:fillRect/>
          </a:stretch>
        </p:blipFill>
        <p:spPr>
          <a:xfrm>
            <a:off x="1920177" y="2059985"/>
            <a:ext cx="683867" cy="319390"/>
          </a:xfrm>
          <a:prstGeom prst="rect">
            <a:avLst/>
          </a:prstGeom>
        </p:spPr>
      </p:pic>
    </p:spTree>
    <p:extLst>
      <p:ext uri="{BB962C8B-B14F-4D97-AF65-F5344CB8AC3E}">
        <p14:creationId xmlns:p14="http://schemas.microsoft.com/office/powerpoint/2010/main" val="1810342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A8E8E61A-0972-5144-B0F8-AA293E0A545A}"/>
              </a:ext>
            </a:extLst>
          </p:cNvPr>
          <p:cNvSpPr/>
          <p:nvPr/>
        </p:nvSpPr>
        <p:spPr>
          <a:xfrm>
            <a:off x="-985839" y="701053"/>
            <a:ext cx="4276751" cy="4367053"/>
          </a:xfrm>
          <a:prstGeom prst="ellipse">
            <a:avLst/>
          </a:prstGeom>
          <a:solidFill>
            <a:schemeClr val="accent1">
              <a:alpha val="2814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Object 5" hidden="1">
            <a:extLst>
              <a:ext uri="{FF2B5EF4-FFF2-40B4-BE49-F238E27FC236}">
                <a16:creationId xmlns:a16="http://schemas.microsoft.com/office/drawing/2014/main" id="{DC17BB81-9A39-48F4-9850-A05416585085}"/>
              </a:ext>
            </a:extLst>
          </p:cNvPr>
          <p:cNvGraphicFramePr>
            <a:graphicFrameLocks noChangeAspect="1"/>
          </p:cNvGraphicFramePr>
          <p:nvPr>
            <p:custDataLst>
              <p:tags r:id="rId1"/>
            </p:custDataLst>
            <p:extLst>
              <p:ext uri="{D42A27DB-BD31-4B8C-83A1-F6EECF244321}">
                <p14:modId xmlns:p14="http://schemas.microsoft.com/office/powerpoint/2010/main" val="22640966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6" name="Object 5" hidden="1">
                        <a:extLst>
                          <a:ext uri="{FF2B5EF4-FFF2-40B4-BE49-F238E27FC236}">
                            <a16:creationId xmlns:a16="http://schemas.microsoft.com/office/drawing/2014/main" id="{DC17BB81-9A39-48F4-9850-A054165850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0015368-3B09-9143-A1DA-80D9170D6F98}"/>
              </a:ext>
            </a:extLst>
          </p:cNvPr>
          <p:cNvSpPr>
            <a:spLocks noGrp="1"/>
          </p:cNvSpPr>
          <p:nvPr>
            <p:ph type="title"/>
          </p:nvPr>
        </p:nvSpPr>
        <p:spPr>
          <a:xfrm>
            <a:off x="253218" y="365125"/>
            <a:ext cx="2841674" cy="5374493"/>
          </a:xfrm>
        </p:spPr>
        <p:txBody>
          <a:bodyPr vert="horz"/>
          <a:lstStyle/>
          <a:p>
            <a:r>
              <a:rPr lang="en-US">
                <a:solidFill>
                  <a:schemeClr val="bg1"/>
                </a:solidFill>
              </a:rPr>
              <a:t>Distribution of IMDb Scores by Platform</a:t>
            </a:r>
          </a:p>
        </p:txBody>
      </p:sp>
      <p:pic>
        <p:nvPicPr>
          <p:cNvPr id="5" name="Picture 4" descr="Chart, histogram&#10;&#10;Description automatically generated">
            <a:extLst>
              <a:ext uri="{FF2B5EF4-FFF2-40B4-BE49-F238E27FC236}">
                <a16:creationId xmlns:a16="http://schemas.microsoft.com/office/drawing/2014/main" id="{80F5AA44-4D0A-454C-A8C0-05621E7FC1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4960" y="474307"/>
            <a:ext cx="3882683" cy="3053727"/>
          </a:xfrm>
          <a:prstGeom prst="rect">
            <a:avLst/>
          </a:prstGeom>
        </p:spPr>
      </p:pic>
      <p:pic>
        <p:nvPicPr>
          <p:cNvPr id="7" name="Picture 6" descr="Chart, histogram&#10;&#10;Description automatically generated">
            <a:extLst>
              <a:ext uri="{FF2B5EF4-FFF2-40B4-BE49-F238E27FC236}">
                <a16:creationId xmlns:a16="http://schemas.microsoft.com/office/drawing/2014/main" id="{D816878D-B22E-F94F-924A-A8BD89B53C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0057" y="488024"/>
            <a:ext cx="3892240" cy="3025942"/>
          </a:xfrm>
          <a:prstGeom prst="rect">
            <a:avLst/>
          </a:prstGeom>
        </p:spPr>
      </p:pic>
      <p:pic>
        <p:nvPicPr>
          <p:cNvPr id="9" name="Picture 8" descr="Chart, histogram&#10;&#10;Description automatically generated">
            <a:extLst>
              <a:ext uri="{FF2B5EF4-FFF2-40B4-BE49-F238E27FC236}">
                <a16:creationId xmlns:a16="http://schemas.microsoft.com/office/drawing/2014/main" id="{00D1D317-EBBA-9242-9EE9-94437064D5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5404" y="3830143"/>
            <a:ext cx="3882683" cy="3011060"/>
          </a:xfrm>
          <a:prstGeom prst="rect">
            <a:avLst/>
          </a:prstGeom>
        </p:spPr>
      </p:pic>
      <p:pic>
        <p:nvPicPr>
          <p:cNvPr id="11" name="Picture 10" descr="Chart, histogram&#10;&#10;Description automatically generated">
            <a:extLst>
              <a:ext uri="{FF2B5EF4-FFF2-40B4-BE49-F238E27FC236}">
                <a16:creationId xmlns:a16="http://schemas.microsoft.com/office/drawing/2014/main" id="{5EFA2288-DD8E-C540-A667-2551A48D8B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70057" y="3815261"/>
            <a:ext cx="3882684" cy="3025942"/>
          </a:xfrm>
          <a:prstGeom prst="rect">
            <a:avLst/>
          </a:prstGeom>
        </p:spPr>
      </p:pic>
      <p:sp>
        <p:nvSpPr>
          <p:cNvPr id="12" name="TextBox 11">
            <a:extLst>
              <a:ext uri="{FF2B5EF4-FFF2-40B4-BE49-F238E27FC236}">
                <a16:creationId xmlns:a16="http://schemas.microsoft.com/office/drawing/2014/main" id="{6399BABC-F496-7646-9910-7B25A8D4CAD5}"/>
              </a:ext>
            </a:extLst>
          </p:cNvPr>
          <p:cNvSpPr txBox="1"/>
          <p:nvPr/>
        </p:nvSpPr>
        <p:spPr>
          <a:xfrm>
            <a:off x="3502856" y="153951"/>
            <a:ext cx="2841674" cy="369332"/>
          </a:xfrm>
          <a:prstGeom prst="rect">
            <a:avLst/>
          </a:prstGeom>
          <a:noFill/>
        </p:spPr>
        <p:txBody>
          <a:bodyPr wrap="square" rtlCol="0">
            <a:spAutoFit/>
          </a:bodyPr>
          <a:lstStyle/>
          <a:p>
            <a:r>
              <a:rPr lang="en-US">
                <a:solidFill>
                  <a:schemeClr val="bg1"/>
                </a:solidFill>
              </a:rPr>
              <a:t>Netflix IMDb Distribution</a:t>
            </a:r>
          </a:p>
        </p:txBody>
      </p:sp>
      <p:sp>
        <p:nvSpPr>
          <p:cNvPr id="13" name="TextBox 12">
            <a:extLst>
              <a:ext uri="{FF2B5EF4-FFF2-40B4-BE49-F238E27FC236}">
                <a16:creationId xmlns:a16="http://schemas.microsoft.com/office/drawing/2014/main" id="{ECFE5B8B-3CF8-504A-8AD7-9329F2965273}"/>
              </a:ext>
            </a:extLst>
          </p:cNvPr>
          <p:cNvSpPr txBox="1"/>
          <p:nvPr/>
        </p:nvSpPr>
        <p:spPr>
          <a:xfrm>
            <a:off x="7699717" y="168019"/>
            <a:ext cx="3221502" cy="369332"/>
          </a:xfrm>
          <a:prstGeom prst="rect">
            <a:avLst/>
          </a:prstGeom>
          <a:noFill/>
        </p:spPr>
        <p:txBody>
          <a:bodyPr wrap="square" rtlCol="0">
            <a:spAutoFit/>
          </a:bodyPr>
          <a:lstStyle/>
          <a:p>
            <a:r>
              <a:rPr lang="en-US">
                <a:solidFill>
                  <a:schemeClr val="bg1"/>
                </a:solidFill>
              </a:rPr>
              <a:t>Prime Video IMDb Distribution</a:t>
            </a:r>
          </a:p>
        </p:txBody>
      </p:sp>
      <p:sp>
        <p:nvSpPr>
          <p:cNvPr id="14" name="TextBox 13">
            <a:extLst>
              <a:ext uri="{FF2B5EF4-FFF2-40B4-BE49-F238E27FC236}">
                <a16:creationId xmlns:a16="http://schemas.microsoft.com/office/drawing/2014/main" id="{2014FB00-E222-F44A-9C47-41234A3F98B7}"/>
              </a:ext>
            </a:extLst>
          </p:cNvPr>
          <p:cNvSpPr txBox="1"/>
          <p:nvPr/>
        </p:nvSpPr>
        <p:spPr>
          <a:xfrm>
            <a:off x="3486933" y="3542102"/>
            <a:ext cx="2841674" cy="369332"/>
          </a:xfrm>
          <a:prstGeom prst="rect">
            <a:avLst/>
          </a:prstGeom>
          <a:noFill/>
        </p:spPr>
        <p:txBody>
          <a:bodyPr wrap="square" rtlCol="0">
            <a:spAutoFit/>
          </a:bodyPr>
          <a:lstStyle/>
          <a:p>
            <a:r>
              <a:rPr lang="en-US">
                <a:solidFill>
                  <a:schemeClr val="bg1"/>
                </a:solidFill>
              </a:rPr>
              <a:t>Hulu IMDb Distribution</a:t>
            </a:r>
          </a:p>
        </p:txBody>
      </p:sp>
      <p:sp>
        <p:nvSpPr>
          <p:cNvPr id="15" name="TextBox 14">
            <a:extLst>
              <a:ext uri="{FF2B5EF4-FFF2-40B4-BE49-F238E27FC236}">
                <a16:creationId xmlns:a16="http://schemas.microsoft.com/office/drawing/2014/main" id="{26173F5E-E3FC-BC41-A3A7-34AB6E3EF37C}"/>
              </a:ext>
            </a:extLst>
          </p:cNvPr>
          <p:cNvSpPr txBox="1"/>
          <p:nvPr/>
        </p:nvSpPr>
        <p:spPr>
          <a:xfrm>
            <a:off x="7672558" y="3528034"/>
            <a:ext cx="2841674" cy="369332"/>
          </a:xfrm>
          <a:prstGeom prst="rect">
            <a:avLst/>
          </a:prstGeom>
          <a:noFill/>
        </p:spPr>
        <p:txBody>
          <a:bodyPr wrap="square" rtlCol="0">
            <a:spAutoFit/>
          </a:bodyPr>
          <a:lstStyle/>
          <a:p>
            <a:r>
              <a:rPr lang="en-US">
                <a:solidFill>
                  <a:schemeClr val="bg1"/>
                </a:solidFill>
              </a:rPr>
              <a:t>Disney IMDb Distribution</a:t>
            </a:r>
          </a:p>
        </p:txBody>
      </p:sp>
      <p:pic>
        <p:nvPicPr>
          <p:cNvPr id="17" name="Content Placeholder 5" descr="A picture containing text, gauge&#10;&#10;Description automatically generated">
            <a:extLst>
              <a:ext uri="{FF2B5EF4-FFF2-40B4-BE49-F238E27FC236}">
                <a16:creationId xmlns:a16="http://schemas.microsoft.com/office/drawing/2014/main" id="{7AA76441-9C99-4501-8DA7-8C669345CCA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88658" y="3815261"/>
            <a:ext cx="864083" cy="404150"/>
          </a:xfrm>
          <a:prstGeom prst="rect">
            <a:avLst/>
          </a:prstGeom>
        </p:spPr>
      </p:pic>
      <p:pic>
        <p:nvPicPr>
          <p:cNvPr id="18" name="Picture 17" descr="A picture containing text, clipart&#10;&#10;Description automatically generated">
            <a:extLst>
              <a:ext uri="{FF2B5EF4-FFF2-40B4-BE49-F238E27FC236}">
                <a16:creationId xmlns:a16="http://schemas.microsoft.com/office/drawing/2014/main" id="{C5B58D9D-92E4-4A81-A5FE-1A0C75EC38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98184" y="484422"/>
            <a:ext cx="864113" cy="407153"/>
          </a:xfrm>
          <a:prstGeom prst="rect">
            <a:avLst/>
          </a:prstGeom>
        </p:spPr>
      </p:pic>
      <p:pic>
        <p:nvPicPr>
          <p:cNvPr id="19" name="Picture 18">
            <a:extLst>
              <a:ext uri="{FF2B5EF4-FFF2-40B4-BE49-F238E27FC236}">
                <a16:creationId xmlns:a16="http://schemas.microsoft.com/office/drawing/2014/main" id="{7760A56C-7FD8-4A4B-B61F-401739838283}"/>
              </a:ext>
            </a:extLst>
          </p:cNvPr>
          <p:cNvPicPr>
            <a:picLocks noChangeAspect="1"/>
          </p:cNvPicPr>
          <p:nvPr/>
        </p:nvPicPr>
        <p:blipFill>
          <a:blip r:embed="rId12"/>
          <a:stretch>
            <a:fillRect/>
          </a:stretch>
        </p:blipFill>
        <p:spPr>
          <a:xfrm>
            <a:off x="6612454" y="3830143"/>
            <a:ext cx="864084" cy="404936"/>
          </a:xfrm>
          <a:prstGeom prst="rect">
            <a:avLst/>
          </a:prstGeom>
        </p:spPr>
      </p:pic>
      <p:pic>
        <p:nvPicPr>
          <p:cNvPr id="20" name="Picture 19">
            <a:extLst>
              <a:ext uri="{FF2B5EF4-FFF2-40B4-BE49-F238E27FC236}">
                <a16:creationId xmlns:a16="http://schemas.microsoft.com/office/drawing/2014/main" id="{740D9285-A84B-4C52-BC9B-4230E523534B}"/>
              </a:ext>
            </a:extLst>
          </p:cNvPr>
          <p:cNvPicPr>
            <a:picLocks noChangeAspect="1"/>
          </p:cNvPicPr>
          <p:nvPr/>
        </p:nvPicPr>
        <p:blipFill>
          <a:blip r:embed="rId13"/>
          <a:stretch>
            <a:fillRect/>
          </a:stretch>
        </p:blipFill>
        <p:spPr>
          <a:xfrm>
            <a:off x="6613530" y="474307"/>
            <a:ext cx="864113" cy="403571"/>
          </a:xfrm>
          <a:prstGeom prst="rect">
            <a:avLst/>
          </a:prstGeom>
        </p:spPr>
      </p:pic>
    </p:spTree>
    <p:extLst>
      <p:ext uri="{BB962C8B-B14F-4D97-AF65-F5344CB8AC3E}">
        <p14:creationId xmlns:p14="http://schemas.microsoft.com/office/powerpoint/2010/main" val="62995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2DEECA2-D266-4279-90D6-3F846C94669E}"/>
              </a:ext>
            </a:extLst>
          </p:cNvPr>
          <p:cNvGraphicFramePr>
            <a:graphicFrameLocks noChangeAspect="1"/>
          </p:cNvGraphicFramePr>
          <p:nvPr>
            <p:custDataLst>
              <p:tags r:id="rId1"/>
            </p:custDataLst>
            <p:extLst>
              <p:ext uri="{D42A27DB-BD31-4B8C-83A1-F6EECF244321}">
                <p14:modId xmlns:p14="http://schemas.microsoft.com/office/powerpoint/2010/main" val="38316191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6" imgH="416" progId="TCLayout.ActiveDocument.1">
                  <p:embed/>
                </p:oleObj>
              </mc:Choice>
              <mc:Fallback>
                <p:oleObj name="think-cell Slide" r:id="rId3" imgW="406" imgH="416" progId="TCLayout.ActiveDocument.1">
                  <p:embed/>
                  <p:pic>
                    <p:nvPicPr>
                      <p:cNvPr id="4" name="Object 3" hidden="1">
                        <a:extLst>
                          <a:ext uri="{FF2B5EF4-FFF2-40B4-BE49-F238E27FC236}">
                            <a16:creationId xmlns:a16="http://schemas.microsoft.com/office/drawing/2014/main" id="{12DEECA2-D266-4279-90D6-3F846C94669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666746E0-684E-4B80-AE26-CFDC9423E232}"/>
              </a:ext>
            </a:extLst>
          </p:cNvPr>
          <p:cNvSpPr>
            <a:spLocks noGrp="1"/>
          </p:cNvSpPr>
          <p:nvPr>
            <p:ph idx="1"/>
          </p:nvPr>
        </p:nvSpPr>
        <p:spPr>
          <a:xfrm>
            <a:off x="712958" y="263283"/>
            <a:ext cx="3804634" cy="254578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txBody>
          <a:bodyPr/>
          <a:lstStyle/>
          <a:p>
            <a:pPr marL="0" indent="0">
              <a:buNone/>
            </a:pPr>
            <a:r>
              <a:rPr lang="en-US"/>
              <a:t>Step 1: Traditional Route</a:t>
            </a:r>
          </a:p>
          <a:p>
            <a:pPr marL="0" indent="0">
              <a:buNone/>
            </a:pPr>
            <a:r>
              <a:rPr lang="en-US" sz="2000"/>
              <a:t>Unbalanced &amp; Balanced </a:t>
            </a:r>
          </a:p>
          <a:p>
            <a:pPr marL="0" indent="0">
              <a:buNone/>
            </a:pPr>
            <a:r>
              <a:rPr lang="en-US" sz="2000"/>
              <a:t>Full Tree</a:t>
            </a:r>
          </a:p>
          <a:p>
            <a:r>
              <a:rPr lang="en-US" sz="2000"/>
              <a:t>Post Prune, Bagged, Boosted</a:t>
            </a:r>
          </a:p>
          <a:p>
            <a:pPr marL="0" indent="0">
              <a:buNone/>
            </a:pPr>
            <a:r>
              <a:rPr lang="en-US" sz="2000"/>
              <a:t>Logit</a:t>
            </a:r>
          </a:p>
          <a:p>
            <a:pPr marL="0" indent="0">
              <a:buNone/>
            </a:pPr>
            <a:r>
              <a:rPr lang="en-US" sz="2000" err="1"/>
              <a:t>NaiveBayes</a:t>
            </a:r>
            <a:endParaRPr lang="en-US" sz="2000"/>
          </a:p>
        </p:txBody>
      </p:sp>
      <p:sp>
        <p:nvSpPr>
          <p:cNvPr id="5" name="Content Placeholder 2">
            <a:extLst>
              <a:ext uri="{FF2B5EF4-FFF2-40B4-BE49-F238E27FC236}">
                <a16:creationId xmlns:a16="http://schemas.microsoft.com/office/drawing/2014/main" id="{56378CAC-0423-49EC-B2B5-DE8E4D4D41B4}"/>
              </a:ext>
            </a:extLst>
          </p:cNvPr>
          <p:cNvSpPr txBox="1">
            <a:spLocks/>
          </p:cNvSpPr>
          <p:nvPr/>
        </p:nvSpPr>
        <p:spPr>
          <a:xfrm>
            <a:off x="2890270" y="2189136"/>
            <a:ext cx="4034644" cy="266570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Step 2: Created Ensembles</a:t>
            </a:r>
          </a:p>
          <a:p>
            <a:pPr marL="0" indent="0">
              <a:buFont typeface="Arial" panose="020B0604020202020204" pitchFamily="34" charset="0"/>
              <a:buNone/>
            </a:pPr>
            <a:r>
              <a:rPr lang="en-US" sz="2000"/>
              <a:t>Unbalanced &amp; Balanced</a:t>
            </a:r>
          </a:p>
          <a:p>
            <a:pPr marL="0" indent="0">
              <a:buFont typeface="Arial" panose="020B0604020202020204" pitchFamily="34" charset="0"/>
              <a:buNone/>
            </a:pPr>
            <a:r>
              <a:rPr lang="en-US" sz="2000"/>
              <a:t>Simple Version</a:t>
            </a:r>
          </a:p>
          <a:p>
            <a:pPr marL="0" indent="0">
              <a:buFont typeface="Arial" panose="020B0604020202020204" pitchFamily="34" charset="0"/>
              <a:buNone/>
            </a:pPr>
            <a:r>
              <a:rPr lang="en-US" sz="2000"/>
              <a:t>Decision Tree, Bagged, Boosted</a:t>
            </a:r>
          </a:p>
          <a:p>
            <a:pPr marL="0" indent="0">
              <a:buFont typeface="Arial" panose="020B0604020202020204" pitchFamily="34" charset="0"/>
              <a:buNone/>
            </a:pPr>
            <a:r>
              <a:rPr lang="en-US" sz="2000"/>
              <a:t>Logit</a:t>
            </a:r>
          </a:p>
          <a:p>
            <a:pPr marL="0" indent="0">
              <a:buFont typeface="Arial" panose="020B0604020202020204" pitchFamily="34" charset="0"/>
              <a:buNone/>
            </a:pPr>
            <a:r>
              <a:rPr lang="en-US" sz="2000" err="1"/>
              <a:t>NaiveBayes</a:t>
            </a:r>
            <a:endParaRPr lang="en-US" sz="2000"/>
          </a:p>
        </p:txBody>
      </p:sp>
      <p:sp>
        <p:nvSpPr>
          <p:cNvPr id="6" name="Content Placeholder 2">
            <a:extLst>
              <a:ext uri="{FF2B5EF4-FFF2-40B4-BE49-F238E27FC236}">
                <a16:creationId xmlns:a16="http://schemas.microsoft.com/office/drawing/2014/main" id="{6C7FCBE2-47D6-4C51-B978-E2EE1849C4FA}"/>
              </a:ext>
            </a:extLst>
          </p:cNvPr>
          <p:cNvSpPr txBox="1">
            <a:spLocks/>
          </p:cNvSpPr>
          <p:nvPr/>
        </p:nvSpPr>
        <p:spPr>
          <a:xfrm>
            <a:off x="5482967" y="4168855"/>
            <a:ext cx="4553755" cy="236755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Step 3: Create CM Matrix</a:t>
            </a:r>
          </a:p>
          <a:p>
            <a:pPr marL="0" indent="0">
              <a:buFont typeface="Arial" panose="020B0604020202020204" pitchFamily="34" charset="0"/>
              <a:buNone/>
            </a:pPr>
            <a:r>
              <a:rPr lang="en-US"/>
              <a:t>The Good </a:t>
            </a:r>
          </a:p>
          <a:p>
            <a:pPr marL="0" indent="0">
              <a:buFont typeface="Arial" panose="020B0604020202020204" pitchFamily="34" charset="0"/>
              <a:buNone/>
            </a:pPr>
            <a:r>
              <a:rPr lang="en-US"/>
              <a:t>The Bad </a:t>
            </a:r>
          </a:p>
          <a:p>
            <a:pPr marL="0" indent="0">
              <a:buFont typeface="Arial" panose="020B0604020202020204" pitchFamily="34" charset="0"/>
              <a:buNone/>
            </a:pPr>
            <a:r>
              <a:rPr lang="en-US"/>
              <a:t>The Ugly</a:t>
            </a:r>
          </a:p>
        </p:txBody>
      </p:sp>
      <p:sp>
        <p:nvSpPr>
          <p:cNvPr id="2" name="TextBox 1">
            <a:extLst>
              <a:ext uri="{FF2B5EF4-FFF2-40B4-BE49-F238E27FC236}">
                <a16:creationId xmlns:a16="http://schemas.microsoft.com/office/drawing/2014/main" id="{C6EF8A51-E5D4-4FB3-8C58-7C7A52C34DF7}"/>
              </a:ext>
            </a:extLst>
          </p:cNvPr>
          <p:cNvSpPr txBox="1"/>
          <p:nvPr/>
        </p:nvSpPr>
        <p:spPr>
          <a:xfrm>
            <a:off x="6292312" y="143360"/>
            <a:ext cx="5711125" cy="1938992"/>
          </a:xfrm>
          <a:prstGeom prst="rect">
            <a:avLst/>
          </a:prstGeom>
          <a:noFill/>
        </p:spPr>
        <p:txBody>
          <a:bodyPr wrap="square" rtlCol="0">
            <a:spAutoFit/>
          </a:bodyPr>
          <a:lstStyle/>
          <a:p>
            <a:pPr algn="ctr"/>
            <a:r>
              <a:rPr lang="en-US" sz="4000">
                <a:solidFill>
                  <a:schemeClr val="bg1"/>
                </a:solidFill>
              </a:rPr>
              <a:t>OUR APPROACH TO THE</a:t>
            </a:r>
          </a:p>
          <a:p>
            <a:pPr algn="ctr"/>
            <a:r>
              <a:rPr lang="en-US" sz="4000">
                <a:solidFill>
                  <a:schemeClr val="bg1"/>
                </a:solidFill>
              </a:rPr>
              <a:t> DISTIBUTOR CHANNEL </a:t>
            </a:r>
          </a:p>
          <a:p>
            <a:pPr algn="ctr"/>
            <a:r>
              <a:rPr lang="en-US" sz="4000">
                <a:solidFill>
                  <a:schemeClr val="bg1"/>
                </a:solidFill>
              </a:rPr>
              <a:t>RECOMMENDATION</a:t>
            </a:r>
          </a:p>
        </p:txBody>
      </p:sp>
    </p:spTree>
    <p:extLst>
      <p:ext uri="{BB962C8B-B14F-4D97-AF65-F5344CB8AC3E}">
        <p14:creationId xmlns:p14="http://schemas.microsoft.com/office/powerpoint/2010/main" val="381551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C6DB0C8D-4EAD-4C42-8367-5386F35E65C1}"/>
              </a:ext>
            </a:extLst>
          </p:cNvPr>
          <p:cNvSpPr/>
          <p:nvPr/>
        </p:nvSpPr>
        <p:spPr>
          <a:xfrm>
            <a:off x="-279014" y="-210027"/>
            <a:ext cx="3457428" cy="3359611"/>
          </a:xfrm>
          <a:prstGeom prst="ellipse">
            <a:avLst/>
          </a:prstGeom>
          <a:solidFill>
            <a:schemeClr val="accent1">
              <a:alpha val="2814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Object 7" hidden="1">
            <a:extLst>
              <a:ext uri="{FF2B5EF4-FFF2-40B4-BE49-F238E27FC236}">
                <a16:creationId xmlns:a16="http://schemas.microsoft.com/office/drawing/2014/main" id="{BDCE53FA-2A44-4792-80E6-47DEAE1396FB}"/>
              </a:ext>
            </a:extLst>
          </p:cNvPr>
          <p:cNvGraphicFramePr>
            <a:graphicFrameLocks noChangeAspect="1"/>
          </p:cNvGraphicFramePr>
          <p:nvPr>
            <p:custDataLst>
              <p:tags r:id="rId1"/>
            </p:custDataLst>
            <p:extLst>
              <p:ext uri="{D42A27DB-BD31-4B8C-83A1-F6EECF244321}">
                <p14:modId xmlns:p14="http://schemas.microsoft.com/office/powerpoint/2010/main" val="41909853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8" name="Object 7" hidden="1">
                        <a:extLst>
                          <a:ext uri="{FF2B5EF4-FFF2-40B4-BE49-F238E27FC236}">
                            <a16:creationId xmlns:a16="http://schemas.microsoft.com/office/drawing/2014/main" id="{BDCE53FA-2A44-4792-80E6-47DEAE1396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A2B5711-31D3-4940-A356-763664439961}"/>
              </a:ext>
            </a:extLst>
          </p:cNvPr>
          <p:cNvSpPr>
            <a:spLocks noGrp="1"/>
          </p:cNvSpPr>
          <p:nvPr>
            <p:ph type="title"/>
          </p:nvPr>
        </p:nvSpPr>
        <p:spPr>
          <a:xfrm>
            <a:off x="345438" y="711344"/>
            <a:ext cx="10515600" cy="1325563"/>
          </a:xfrm>
        </p:spPr>
        <p:txBody>
          <a:bodyPr vert="horz"/>
          <a:lstStyle/>
          <a:p>
            <a:r>
              <a:rPr lang="en-US">
                <a:solidFill>
                  <a:schemeClr val="bg1"/>
                </a:solidFill>
              </a:rPr>
              <a:t>Language</a:t>
            </a:r>
          </a:p>
        </p:txBody>
      </p:sp>
      <p:pic>
        <p:nvPicPr>
          <p:cNvPr id="12" name="Picture 11">
            <a:extLst>
              <a:ext uri="{FF2B5EF4-FFF2-40B4-BE49-F238E27FC236}">
                <a16:creationId xmlns:a16="http://schemas.microsoft.com/office/drawing/2014/main" id="{B9C86F9F-5A32-4AA1-92D3-8FEDA668863A}"/>
              </a:ext>
            </a:extLst>
          </p:cNvPr>
          <p:cNvPicPr>
            <a:picLocks noChangeAspect="1"/>
          </p:cNvPicPr>
          <p:nvPr/>
        </p:nvPicPr>
        <p:blipFill>
          <a:blip r:embed="rId6"/>
          <a:stretch>
            <a:fillRect/>
          </a:stretch>
        </p:blipFill>
        <p:spPr>
          <a:xfrm>
            <a:off x="5938778" y="1080313"/>
            <a:ext cx="6028553" cy="3565353"/>
          </a:xfrm>
          <a:prstGeom prst="rect">
            <a:avLst/>
          </a:prstGeom>
        </p:spPr>
      </p:pic>
      <p:pic>
        <p:nvPicPr>
          <p:cNvPr id="15" name="Content Placeholder 14">
            <a:extLst>
              <a:ext uri="{FF2B5EF4-FFF2-40B4-BE49-F238E27FC236}">
                <a16:creationId xmlns:a16="http://schemas.microsoft.com/office/drawing/2014/main" id="{3697E754-1B9C-4D57-AC7A-CA47F7956BC1}"/>
              </a:ext>
            </a:extLst>
          </p:cNvPr>
          <p:cNvPicPr>
            <a:picLocks noGrp="1" noChangeAspect="1"/>
          </p:cNvPicPr>
          <p:nvPr>
            <p:ph idx="1"/>
          </p:nvPr>
        </p:nvPicPr>
        <p:blipFill>
          <a:blip r:embed="rId7"/>
          <a:stretch>
            <a:fillRect/>
          </a:stretch>
        </p:blipFill>
        <p:spPr>
          <a:xfrm>
            <a:off x="129823" y="3251776"/>
            <a:ext cx="5589189" cy="3419958"/>
          </a:xfrm>
        </p:spPr>
      </p:pic>
      <p:pic>
        <p:nvPicPr>
          <p:cNvPr id="13" name="Content Placeholder 5" descr="A picture containing text, gauge&#10;&#10;Description automatically generated">
            <a:extLst>
              <a:ext uri="{FF2B5EF4-FFF2-40B4-BE49-F238E27FC236}">
                <a16:creationId xmlns:a16="http://schemas.microsoft.com/office/drawing/2014/main" id="{29122D89-2ECA-4958-B04B-1E1E81B0CF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46972" y="6045106"/>
            <a:ext cx="864083" cy="404150"/>
          </a:xfrm>
          <a:prstGeom prst="rect">
            <a:avLst/>
          </a:prstGeom>
        </p:spPr>
      </p:pic>
      <p:pic>
        <p:nvPicPr>
          <p:cNvPr id="16" name="Picture 15" descr="A picture containing text, clipart&#10;&#10;Description automatically generated">
            <a:extLst>
              <a:ext uri="{FF2B5EF4-FFF2-40B4-BE49-F238E27FC236}">
                <a16:creationId xmlns:a16="http://schemas.microsoft.com/office/drawing/2014/main" id="{E2B6C336-B7FF-43C6-BE0B-841505A38C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74902" y="6045106"/>
            <a:ext cx="864113" cy="407153"/>
          </a:xfrm>
          <a:prstGeom prst="rect">
            <a:avLst/>
          </a:prstGeom>
        </p:spPr>
      </p:pic>
      <p:pic>
        <p:nvPicPr>
          <p:cNvPr id="17" name="Picture 16">
            <a:extLst>
              <a:ext uri="{FF2B5EF4-FFF2-40B4-BE49-F238E27FC236}">
                <a16:creationId xmlns:a16="http://schemas.microsoft.com/office/drawing/2014/main" id="{F9B511F3-4C6C-435C-8E37-8B6F104BE112}"/>
              </a:ext>
            </a:extLst>
          </p:cNvPr>
          <p:cNvPicPr>
            <a:picLocks noChangeAspect="1"/>
          </p:cNvPicPr>
          <p:nvPr/>
        </p:nvPicPr>
        <p:blipFill>
          <a:blip r:embed="rId10"/>
          <a:stretch>
            <a:fillRect/>
          </a:stretch>
        </p:blipFill>
        <p:spPr>
          <a:xfrm>
            <a:off x="1894936" y="6048688"/>
            <a:ext cx="864084" cy="404936"/>
          </a:xfrm>
          <a:prstGeom prst="rect">
            <a:avLst/>
          </a:prstGeom>
        </p:spPr>
      </p:pic>
      <p:pic>
        <p:nvPicPr>
          <p:cNvPr id="18" name="Picture 17">
            <a:extLst>
              <a:ext uri="{FF2B5EF4-FFF2-40B4-BE49-F238E27FC236}">
                <a16:creationId xmlns:a16="http://schemas.microsoft.com/office/drawing/2014/main" id="{08F8091F-28B2-4029-80D8-2DB88C27D719}"/>
              </a:ext>
            </a:extLst>
          </p:cNvPr>
          <p:cNvPicPr>
            <a:picLocks noChangeAspect="1"/>
          </p:cNvPicPr>
          <p:nvPr/>
        </p:nvPicPr>
        <p:blipFill>
          <a:blip r:embed="rId11"/>
          <a:stretch>
            <a:fillRect/>
          </a:stretch>
        </p:blipFill>
        <p:spPr>
          <a:xfrm>
            <a:off x="592567" y="6048688"/>
            <a:ext cx="864113" cy="403571"/>
          </a:xfrm>
          <a:prstGeom prst="rect">
            <a:avLst/>
          </a:prstGeom>
        </p:spPr>
      </p:pic>
      <p:pic>
        <p:nvPicPr>
          <p:cNvPr id="19" name="Content Placeholder 5" descr="A picture containing text, gauge&#10;&#10;Description automatically generated">
            <a:extLst>
              <a:ext uri="{FF2B5EF4-FFF2-40B4-BE49-F238E27FC236}">
                <a16:creationId xmlns:a16="http://schemas.microsoft.com/office/drawing/2014/main" id="{ED2A3BF4-A4D2-4F68-AD6A-354397B9ED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83204" y="4198867"/>
            <a:ext cx="864083" cy="404150"/>
          </a:xfrm>
          <a:prstGeom prst="rect">
            <a:avLst/>
          </a:prstGeom>
        </p:spPr>
      </p:pic>
      <p:pic>
        <p:nvPicPr>
          <p:cNvPr id="20" name="Picture 19" descr="A picture containing text, clipart&#10;&#10;Description automatically generated">
            <a:extLst>
              <a:ext uri="{FF2B5EF4-FFF2-40B4-BE49-F238E27FC236}">
                <a16:creationId xmlns:a16="http://schemas.microsoft.com/office/drawing/2014/main" id="{141F995B-2DFB-438C-BFDC-B2A109B8BC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77152" y="4195864"/>
            <a:ext cx="864113" cy="407153"/>
          </a:xfrm>
          <a:prstGeom prst="rect">
            <a:avLst/>
          </a:prstGeom>
        </p:spPr>
      </p:pic>
      <p:pic>
        <p:nvPicPr>
          <p:cNvPr id="21" name="Picture 20">
            <a:extLst>
              <a:ext uri="{FF2B5EF4-FFF2-40B4-BE49-F238E27FC236}">
                <a16:creationId xmlns:a16="http://schemas.microsoft.com/office/drawing/2014/main" id="{8823C6A7-3B4E-4D33-9E6E-E3B5DF461D68}"/>
              </a:ext>
            </a:extLst>
          </p:cNvPr>
          <p:cNvPicPr>
            <a:picLocks noChangeAspect="1"/>
          </p:cNvPicPr>
          <p:nvPr/>
        </p:nvPicPr>
        <p:blipFill>
          <a:blip r:embed="rId10"/>
          <a:stretch>
            <a:fillRect/>
          </a:stretch>
        </p:blipFill>
        <p:spPr>
          <a:xfrm>
            <a:off x="8043819" y="4202449"/>
            <a:ext cx="864084" cy="404936"/>
          </a:xfrm>
          <a:prstGeom prst="rect">
            <a:avLst/>
          </a:prstGeom>
        </p:spPr>
      </p:pic>
      <p:pic>
        <p:nvPicPr>
          <p:cNvPr id="22" name="Picture 21">
            <a:extLst>
              <a:ext uri="{FF2B5EF4-FFF2-40B4-BE49-F238E27FC236}">
                <a16:creationId xmlns:a16="http://schemas.microsoft.com/office/drawing/2014/main" id="{52115186-6B74-4684-A303-5C0802484F0D}"/>
              </a:ext>
            </a:extLst>
          </p:cNvPr>
          <p:cNvPicPr>
            <a:picLocks noChangeAspect="1"/>
          </p:cNvPicPr>
          <p:nvPr/>
        </p:nvPicPr>
        <p:blipFill>
          <a:blip r:embed="rId11"/>
          <a:stretch>
            <a:fillRect/>
          </a:stretch>
        </p:blipFill>
        <p:spPr>
          <a:xfrm>
            <a:off x="6559242" y="4195864"/>
            <a:ext cx="864113" cy="403571"/>
          </a:xfrm>
          <a:prstGeom prst="rect">
            <a:avLst/>
          </a:prstGeom>
        </p:spPr>
      </p:pic>
    </p:spTree>
    <p:extLst>
      <p:ext uri="{BB962C8B-B14F-4D97-AF65-F5344CB8AC3E}">
        <p14:creationId xmlns:p14="http://schemas.microsoft.com/office/powerpoint/2010/main" val="815706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5473EB0-E840-894F-A341-663D97FD667F}"/>
              </a:ext>
            </a:extLst>
          </p:cNvPr>
          <p:cNvSpPr/>
          <p:nvPr/>
        </p:nvSpPr>
        <p:spPr>
          <a:xfrm>
            <a:off x="295422" y="-672682"/>
            <a:ext cx="3457428" cy="3359611"/>
          </a:xfrm>
          <a:prstGeom prst="ellipse">
            <a:avLst/>
          </a:prstGeom>
          <a:solidFill>
            <a:schemeClr val="accent1">
              <a:alpha val="2814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7807B-1290-E647-8809-EF59EFDB656A}"/>
              </a:ext>
            </a:extLst>
          </p:cNvPr>
          <p:cNvSpPr>
            <a:spLocks noGrp="1"/>
          </p:cNvSpPr>
          <p:nvPr>
            <p:ph type="title"/>
          </p:nvPr>
        </p:nvSpPr>
        <p:spPr>
          <a:xfrm>
            <a:off x="1119557" y="519872"/>
            <a:ext cx="10515600" cy="1325563"/>
          </a:xfrm>
        </p:spPr>
        <p:txBody>
          <a:bodyPr/>
          <a:lstStyle/>
          <a:p>
            <a:r>
              <a:rPr lang="en-US">
                <a:solidFill>
                  <a:schemeClr val="bg1"/>
                </a:solidFill>
              </a:rPr>
              <a:t>Genres</a:t>
            </a:r>
          </a:p>
        </p:txBody>
      </p:sp>
      <p:sp>
        <p:nvSpPr>
          <p:cNvPr id="15" name="TextBox 14">
            <a:extLst>
              <a:ext uri="{FF2B5EF4-FFF2-40B4-BE49-F238E27FC236}">
                <a16:creationId xmlns:a16="http://schemas.microsoft.com/office/drawing/2014/main" id="{16686640-AC7D-0342-900C-F4BE5032A4C3}"/>
              </a:ext>
            </a:extLst>
          </p:cNvPr>
          <p:cNvSpPr txBox="1"/>
          <p:nvPr/>
        </p:nvSpPr>
        <p:spPr>
          <a:xfrm>
            <a:off x="970671" y="3185667"/>
            <a:ext cx="2782179" cy="1754326"/>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Prime Video has more movies than all platforms in all genres</a:t>
            </a:r>
          </a:p>
          <a:p>
            <a:endParaRPr lang="en-US">
              <a:solidFill>
                <a:schemeClr val="bg1"/>
              </a:solidFill>
            </a:endParaRPr>
          </a:p>
          <a:p>
            <a:pPr marL="285750" indent="-285750">
              <a:buFont typeface="Arial" panose="020B0604020202020204" pitchFamily="34" charset="0"/>
              <a:buChar char="•"/>
            </a:pPr>
            <a:r>
              <a:rPr lang="en-US">
                <a:solidFill>
                  <a:schemeClr val="bg1"/>
                </a:solidFill>
              </a:rPr>
              <a:t>Followed by Netflix in almost all genres</a:t>
            </a:r>
          </a:p>
        </p:txBody>
      </p:sp>
      <p:pic>
        <p:nvPicPr>
          <p:cNvPr id="18" name="Picture 17">
            <a:extLst>
              <a:ext uri="{FF2B5EF4-FFF2-40B4-BE49-F238E27FC236}">
                <a16:creationId xmlns:a16="http://schemas.microsoft.com/office/drawing/2014/main" id="{F31CAC96-3AB6-AD4A-911B-9FCC704C8C78}"/>
              </a:ext>
            </a:extLst>
          </p:cNvPr>
          <p:cNvPicPr>
            <a:picLocks noChangeAspect="1"/>
          </p:cNvPicPr>
          <p:nvPr/>
        </p:nvPicPr>
        <p:blipFill>
          <a:blip r:embed="rId3"/>
          <a:stretch>
            <a:fillRect/>
          </a:stretch>
        </p:blipFill>
        <p:spPr>
          <a:xfrm>
            <a:off x="3967089" y="0"/>
            <a:ext cx="8224911" cy="6875182"/>
          </a:xfrm>
          <a:prstGeom prst="rect">
            <a:avLst/>
          </a:prstGeom>
        </p:spPr>
      </p:pic>
    </p:spTree>
    <p:extLst>
      <p:ext uri="{BB962C8B-B14F-4D97-AF65-F5344CB8AC3E}">
        <p14:creationId xmlns:p14="http://schemas.microsoft.com/office/powerpoint/2010/main" val="4273897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FDDD8B12-E126-E74D-B51C-682B85803FED}"/>
              </a:ext>
            </a:extLst>
          </p:cNvPr>
          <p:cNvSpPr/>
          <p:nvPr/>
        </p:nvSpPr>
        <p:spPr>
          <a:xfrm>
            <a:off x="295422" y="-672682"/>
            <a:ext cx="3457428" cy="3359611"/>
          </a:xfrm>
          <a:prstGeom prst="ellipse">
            <a:avLst/>
          </a:prstGeom>
          <a:solidFill>
            <a:schemeClr val="accent1">
              <a:alpha val="2814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0BD63-9F4E-CF4D-A38B-16C5F549BBEB}"/>
              </a:ext>
            </a:extLst>
          </p:cNvPr>
          <p:cNvSpPr>
            <a:spLocks noGrp="1"/>
          </p:cNvSpPr>
          <p:nvPr>
            <p:ph type="title"/>
          </p:nvPr>
        </p:nvSpPr>
        <p:spPr>
          <a:xfrm>
            <a:off x="1161755" y="548005"/>
            <a:ext cx="10515600" cy="1325563"/>
          </a:xfrm>
        </p:spPr>
        <p:txBody>
          <a:bodyPr/>
          <a:lstStyle/>
          <a:p>
            <a:r>
              <a:rPr lang="en-US">
                <a:solidFill>
                  <a:schemeClr val="bg1"/>
                </a:solidFill>
              </a:rPr>
              <a:t>Genres</a:t>
            </a:r>
          </a:p>
        </p:txBody>
      </p:sp>
      <p:pic>
        <p:nvPicPr>
          <p:cNvPr id="5" name="Content Placeholder 4">
            <a:extLst>
              <a:ext uri="{FF2B5EF4-FFF2-40B4-BE49-F238E27FC236}">
                <a16:creationId xmlns:a16="http://schemas.microsoft.com/office/drawing/2014/main" id="{77EAF26E-24A1-984D-865B-CA5C5B029F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13833" y="-44942"/>
            <a:ext cx="5768790" cy="6894409"/>
          </a:xfrm>
        </p:spPr>
      </p:pic>
      <p:sp>
        <p:nvSpPr>
          <p:cNvPr id="7" name="TextBox 6">
            <a:extLst>
              <a:ext uri="{FF2B5EF4-FFF2-40B4-BE49-F238E27FC236}">
                <a16:creationId xmlns:a16="http://schemas.microsoft.com/office/drawing/2014/main" id="{353E6761-4B0E-2D42-8188-1C3678719624}"/>
              </a:ext>
            </a:extLst>
          </p:cNvPr>
          <p:cNvSpPr txBox="1"/>
          <p:nvPr/>
        </p:nvSpPr>
        <p:spPr>
          <a:xfrm>
            <a:off x="1161755" y="2766416"/>
            <a:ext cx="4616413" cy="2585323"/>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Proportions of movies genres are very similar in Netflix, Prime, and Hulu platforms.</a:t>
            </a:r>
          </a:p>
          <a:p>
            <a:endParaRPr lang="en-US">
              <a:solidFill>
                <a:schemeClr val="bg1"/>
              </a:solidFill>
            </a:endParaRPr>
          </a:p>
          <a:p>
            <a:pPr marL="285750" indent="-285750">
              <a:buFont typeface="Arial" panose="020B0604020202020204" pitchFamily="34" charset="0"/>
              <a:buChar char="•"/>
            </a:pPr>
            <a:r>
              <a:rPr lang="en-US">
                <a:solidFill>
                  <a:schemeClr val="bg1"/>
                </a:solidFill>
              </a:rPr>
              <a:t>Disney has higher proportions of </a:t>
            </a:r>
          </a:p>
          <a:p>
            <a:pPr marL="1200150" lvl="2" indent="-285750">
              <a:buFont typeface="Arial" panose="020B0604020202020204" pitchFamily="34" charset="0"/>
              <a:buChar char="•"/>
            </a:pPr>
            <a:r>
              <a:rPr lang="en-US">
                <a:solidFill>
                  <a:schemeClr val="bg1"/>
                </a:solidFill>
              </a:rPr>
              <a:t>Musicals, </a:t>
            </a:r>
          </a:p>
          <a:p>
            <a:pPr marL="1200150" lvl="2" indent="-285750">
              <a:buFont typeface="Arial" panose="020B0604020202020204" pitchFamily="34" charset="0"/>
              <a:buChar char="•"/>
            </a:pPr>
            <a:r>
              <a:rPr lang="en-US">
                <a:solidFill>
                  <a:schemeClr val="bg1"/>
                </a:solidFill>
              </a:rPr>
              <a:t>Fantasy, </a:t>
            </a:r>
          </a:p>
          <a:p>
            <a:pPr marL="1200150" lvl="2" indent="-285750">
              <a:buFont typeface="Arial" panose="020B0604020202020204" pitchFamily="34" charset="0"/>
              <a:buChar char="•"/>
            </a:pPr>
            <a:r>
              <a:rPr lang="en-US">
                <a:solidFill>
                  <a:schemeClr val="bg1"/>
                </a:solidFill>
              </a:rPr>
              <a:t>Animation, </a:t>
            </a:r>
          </a:p>
          <a:p>
            <a:pPr marL="1200150" lvl="2" indent="-285750">
              <a:buFont typeface="Arial" panose="020B0604020202020204" pitchFamily="34" charset="0"/>
              <a:buChar char="•"/>
            </a:pPr>
            <a:r>
              <a:rPr lang="en-US">
                <a:solidFill>
                  <a:schemeClr val="bg1"/>
                </a:solidFill>
              </a:rPr>
              <a:t>Family, and </a:t>
            </a:r>
          </a:p>
          <a:p>
            <a:pPr marL="1200150" lvl="2" indent="-285750">
              <a:buFont typeface="Arial" panose="020B0604020202020204" pitchFamily="34" charset="0"/>
              <a:buChar char="•"/>
            </a:pPr>
            <a:r>
              <a:rPr lang="en-US">
                <a:solidFill>
                  <a:schemeClr val="bg1"/>
                </a:solidFill>
              </a:rPr>
              <a:t>Adventure movies</a:t>
            </a:r>
          </a:p>
        </p:txBody>
      </p:sp>
      <p:pic>
        <p:nvPicPr>
          <p:cNvPr id="8" name="Content Placeholder 5" descr="A picture containing text, gauge&#10;&#10;Description automatically generated">
            <a:extLst>
              <a:ext uri="{FF2B5EF4-FFF2-40B4-BE49-F238E27FC236}">
                <a16:creationId xmlns:a16="http://schemas.microsoft.com/office/drawing/2014/main" id="{CB818F02-069E-40AD-8DE8-E0C72A290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1912" y="5869257"/>
            <a:ext cx="660790" cy="309066"/>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4AA3463-CC95-49AC-A4D0-26EABD3E4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9734" y="5869257"/>
            <a:ext cx="660813" cy="311362"/>
          </a:xfrm>
          <a:prstGeom prst="rect">
            <a:avLst/>
          </a:prstGeom>
        </p:spPr>
      </p:pic>
      <p:pic>
        <p:nvPicPr>
          <p:cNvPr id="10" name="Picture 9">
            <a:extLst>
              <a:ext uri="{FF2B5EF4-FFF2-40B4-BE49-F238E27FC236}">
                <a16:creationId xmlns:a16="http://schemas.microsoft.com/office/drawing/2014/main" id="{227E80DF-66AA-4C4E-A274-9B7DB1E3442A}"/>
              </a:ext>
            </a:extLst>
          </p:cNvPr>
          <p:cNvPicPr>
            <a:picLocks noChangeAspect="1"/>
          </p:cNvPicPr>
          <p:nvPr/>
        </p:nvPicPr>
        <p:blipFill>
          <a:blip r:embed="rId6"/>
          <a:stretch>
            <a:fillRect/>
          </a:stretch>
        </p:blipFill>
        <p:spPr>
          <a:xfrm>
            <a:off x="9000834" y="5868656"/>
            <a:ext cx="660791" cy="309667"/>
          </a:xfrm>
          <a:prstGeom prst="rect">
            <a:avLst/>
          </a:prstGeom>
        </p:spPr>
      </p:pic>
      <p:pic>
        <p:nvPicPr>
          <p:cNvPr id="11" name="Picture 10">
            <a:extLst>
              <a:ext uri="{FF2B5EF4-FFF2-40B4-BE49-F238E27FC236}">
                <a16:creationId xmlns:a16="http://schemas.microsoft.com/office/drawing/2014/main" id="{30ACA06F-C96B-46DE-B18E-5C4FE7202E3A}"/>
              </a:ext>
            </a:extLst>
          </p:cNvPr>
          <p:cNvPicPr>
            <a:picLocks noChangeAspect="1"/>
          </p:cNvPicPr>
          <p:nvPr/>
        </p:nvPicPr>
        <p:blipFill>
          <a:blip r:embed="rId7"/>
          <a:stretch>
            <a:fillRect/>
          </a:stretch>
        </p:blipFill>
        <p:spPr>
          <a:xfrm>
            <a:off x="7578634" y="5872703"/>
            <a:ext cx="660813" cy="308623"/>
          </a:xfrm>
          <a:prstGeom prst="rect">
            <a:avLst/>
          </a:prstGeom>
        </p:spPr>
      </p:pic>
    </p:spTree>
    <p:extLst>
      <p:ext uri="{BB962C8B-B14F-4D97-AF65-F5344CB8AC3E}">
        <p14:creationId xmlns:p14="http://schemas.microsoft.com/office/powerpoint/2010/main" val="1007432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6468A3B9-7A36-4F4A-8E53-9BF1610D4B65}"/>
              </a:ext>
            </a:extLst>
          </p:cNvPr>
          <p:cNvSpPr/>
          <p:nvPr/>
        </p:nvSpPr>
        <p:spPr>
          <a:xfrm>
            <a:off x="-73824" y="-1610374"/>
            <a:ext cx="4202862" cy="4303828"/>
          </a:xfrm>
          <a:prstGeom prst="ellipse">
            <a:avLst/>
          </a:prstGeom>
          <a:solidFill>
            <a:schemeClr val="accent1">
              <a:alpha val="2814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5A944B-2F16-3B4A-BC9F-FD4542161FB9}"/>
              </a:ext>
            </a:extLst>
          </p:cNvPr>
          <p:cNvSpPr>
            <a:spLocks noGrp="1"/>
          </p:cNvSpPr>
          <p:nvPr>
            <p:ph type="title"/>
          </p:nvPr>
        </p:nvSpPr>
        <p:spPr>
          <a:xfrm>
            <a:off x="87953" y="174473"/>
            <a:ext cx="10515600" cy="1325563"/>
          </a:xfrm>
        </p:spPr>
        <p:txBody>
          <a:bodyPr/>
          <a:lstStyle/>
          <a:p>
            <a:r>
              <a:rPr lang="en-US">
                <a:solidFill>
                  <a:schemeClr val="bg1"/>
                </a:solidFill>
              </a:rPr>
              <a:t>We recommend:</a:t>
            </a:r>
          </a:p>
        </p:txBody>
      </p:sp>
      <p:pic>
        <p:nvPicPr>
          <p:cNvPr id="6" name="Content Placeholder 5" descr="A picture containing text, gauge&#10;&#10;Description automatically generated">
            <a:extLst>
              <a:ext uri="{FF2B5EF4-FFF2-40B4-BE49-F238E27FC236}">
                <a16:creationId xmlns:a16="http://schemas.microsoft.com/office/drawing/2014/main" id="{78D686C1-33AC-5848-A68B-72EE4FDCCC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3181" y="4272948"/>
            <a:ext cx="2197474" cy="1027805"/>
          </a:xfrm>
        </p:spPr>
      </p:pic>
      <p:pic>
        <p:nvPicPr>
          <p:cNvPr id="8" name="Picture 7" descr="A picture containing text, clipart&#10;&#10;Description automatically generated">
            <a:extLst>
              <a:ext uri="{FF2B5EF4-FFF2-40B4-BE49-F238E27FC236}">
                <a16:creationId xmlns:a16="http://schemas.microsoft.com/office/drawing/2014/main" id="{FF8F97A5-7685-5246-91E0-4C464DD947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102" y="1634905"/>
            <a:ext cx="2197554" cy="1035443"/>
          </a:xfrm>
          <a:prstGeom prst="rect">
            <a:avLst/>
          </a:prstGeom>
        </p:spPr>
      </p:pic>
      <p:pic>
        <p:nvPicPr>
          <p:cNvPr id="10" name="Picture 9">
            <a:extLst>
              <a:ext uri="{FF2B5EF4-FFF2-40B4-BE49-F238E27FC236}">
                <a16:creationId xmlns:a16="http://schemas.microsoft.com/office/drawing/2014/main" id="{9A210EEC-2014-394A-9F14-ECBFA4A2D411}"/>
              </a:ext>
            </a:extLst>
          </p:cNvPr>
          <p:cNvPicPr>
            <a:picLocks noChangeAspect="1"/>
          </p:cNvPicPr>
          <p:nvPr/>
        </p:nvPicPr>
        <p:blipFill>
          <a:blip r:embed="rId5"/>
          <a:stretch>
            <a:fillRect/>
          </a:stretch>
        </p:blipFill>
        <p:spPr>
          <a:xfrm>
            <a:off x="723181" y="5606599"/>
            <a:ext cx="2197474" cy="1029804"/>
          </a:xfrm>
          <a:prstGeom prst="rect">
            <a:avLst/>
          </a:prstGeom>
        </p:spPr>
      </p:pic>
      <p:pic>
        <p:nvPicPr>
          <p:cNvPr id="14" name="Picture 13">
            <a:extLst>
              <a:ext uri="{FF2B5EF4-FFF2-40B4-BE49-F238E27FC236}">
                <a16:creationId xmlns:a16="http://schemas.microsoft.com/office/drawing/2014/main" id="{B513A563-36B2-454F-8E05-A10A9854D26C}"/>
              </a:ext>
            </a:extLst>
          </p:cNvPr>
          <p:cNvPicPr>
            <a:picLocks noChangeAspect="1"/>
          </p:cNvPicPr>
          <p:nvPr/>
        </p:nvPicPr>
        <p:blipFill>
          <a:blip r:embed="rId6"/>
          <a:stretch>
            <a:fillRect/>
          </a:stretch>
        </p:blipFill>
        <p:spPr>
          <a:xfrm>
            <a:off x="723102" y="2965256"/>
            <a:ext cx="2197553" cy="1026334"/>
          </a:xfrm>
          <a:prstGeom prst="rect">
            <a:avLst/>
          </a:prstGeom>
        </p:spPr>
      </p:pic>
      <p:sp>
        <p:nvSpPr>
          <p:cNvPr id="3" name="TextBox 2">
            <a:extLst>
              <a:ext uri="{FF2B5EF4-FFF2-40B4-BE49-F238E27FC236}">
                <a16:creationId xmlns:a16="http://schemas.microsoft.com/office/drawing/2014/main" id="{047F4BE1-3887-4488-9709-7F3E141958C3}"/>
              </a:ext>
            </a:extLst>
          </p:cNvPr>
          <p:cNvSpPr txBox="1"/>
          <p:nvPr/>
        </p:nvSpPr>
        <p:spPr>
          <a:xfrm>
            <a:off x="3077880" y="1880966"/>
            <a:ext cx="67401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a:solidFill>
                  <a:schemeClr val="bg1"/>
                </a:solidFill>
                <a:ea typeface="+mn-lt"/>
                <a:cs typeface="+mn-lt"/>
              </a:rPr>
              <a:t>For customers looking for sheer volume of movies available</a:t>
            </a:r>
          </a:p>
          <a:p>
            <a:pPr marL="285750" indent="-285750">
              <a:buFont typeface="Arial,Sans-Serif"/>
              <a:buChar char="•"/>
            </a:pPr>
            <a:r>
              <a:rPr lang="en-US">
                <a:solidFill>
                  <a:schemeClr val="bg1"/>
                </a:solidFill>
                <a:ea typeface="+mn-lt"/>
                <a:cs typeface="+mn-lt"/>
              </a:rPr>
              <a:t>For customers looking for Non-English movie options</a:t>
            </a:r>
            <a:endParaRPr lang="en-US">
              <a:solidFill>
                <a:schemeClr val="bg1"/>
              </a:solidFill>
            </a:endParaRPr>
          </a:p>
        </p:txBody>
      </p:sp>
      <p:sp>
        <p:nvSpPr>
          <p:cNvPr id="11" name="TextBox 10">
            <a:extLst>
              <a:ext uri="{FF2B5EF4-FFF2-40B4-BE49-F238E27FC236}">
                <a16:creationId xmlns:a16="http://schemas.microsoft.com/office/drawing/2014/main" id="{A17586C3-6138-41FC-99D0-6EFC7E1AF591}"/>
              </a:ext>
            </a:extLst>
          </p:cNvPr>
          <p:cNvSpPr txBox="1"/>
          <p:nvPr/>
        </p:nvSpPr>
        <p:spPr>
          <a:xfrm>
            <a:off x="3042248" y="3046937"/>
            <a:ext cx="674010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a:solidFill>
                  <a:srgbClr val="FFFFFF"/>
                </a:solidFill>
                <a:latin typeface="Calibri"/>
              </a:rPr>
              <a:t>For customers who want a wide variety of movie options, but not to be </a:t>
            </a:r>
            <a:r>
              <a:rPr lang="en-US">
                <a:solidFill>
                  <a:schemeClr val="bg1"/>
                </a:solidFill>
                <a:ea typeface="+mn-lt"/>
                <a:cs typeface="+mn-lt"/>
              </a:rPr>
              <a:t>overwhelmed</a:t>
            </a:r>
            <a:r>
              <a:rPr lang="en-US">
                <a:solidFill>
                  <a:srgbClr val="FFFFFF"/>
                </a:solidFill>
                <a:latin typeface="Calibri"/>
              </a:rPr>
              <a:t> by the volume of Prime</a:t>
            </a:r>
            <a:endParaRPr lang="en-US"/>
          </a:p>
          <a:p>
            <a:pPr marL="285750" indent="-285750">
              <a:buFont typeface="Arial,Sans-Serif"/>
              <a:buChar char="•"/>
            </a:pPr>
            <a:r>
              <a:rPr lang="en-US">
                <a:solidFill>
                  <a:srgbClr val="FFFFFF"/>
                </a:solidFill>
                <a:latin typeface="Calibri"/>
              </a:rPr>
              <a:t>Overall adolescent content. </a:t>
            </a:r>
            <a:endParaRPr lang="en-US"/>
          </a:p>
        </p:txBody>
      </p:sp>
      <p:sp>
        <p:nvSpPr>
          <p:cNvPr id="4" name="TextBox 3">
            <a:extLst>
              <a:ext uri="{FF2B5EF4-FFF2-40B4-BE49-F238E27FC236}">
                <a16:creationId xmlns:a16="http://schemas.microsoft.com/office/drawing/2014/main" id="{34ECC355-0DA6-4EC1-847C-56783FEB5B7F}"/>
              </a:ext>
            </a:extLst>
          </p:cNvPr>
          <p:cNvSpPr txBox="1"/>
          <p:nvPr/>
        </p:nvSpPr>
        <p:spPr>
          <a:xfrm>
            <a:off x="3077879" y="5768009"/>
            <a:ext cx="50120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a:solidFill>
                  <a:schemeClr val="bg1"/>
                </a:solidFill>
                <a:ea typeface="+mn-lt"/>
                <a:cs typeface="+mn-lt"/>
              </a:rPr>
              <a:t>For customer who prioritize television shows</a:t>
            </a:r>
          </a:p>
          <a:p>
            <a:pPr marL="285750" indent="-285750">
              <a:buFont typeface="Arial,Sans-Serif"/>
              <a:buChar char="•"/>
            </a:pPr>
            <a:r>
              <a:rPr lang="en-US">
                <a:solidFill>
                  <a:schemeClr val="bg1"/>
                </a:solidFill>
                <a:ea typeface="+mn-lt"/>
                <a:cs typeface="+mn-lt"/>
              </a:rPr>
              <a:t>Adolescent series focused content</a:t>
            </a:r>
            <a:endParaRPr lang="en-US"/>
          </a:p>
        </p:txBody>
      </p:sp>
      <p:sp>
        <p:nvSpPr>
          <p:cNvPr id="5" name="TextBox 4">
            <a:extLst>
              <a:ext uri="{FF2B5EF4-FFF2-40B4-BE49-F238E27FC236}">
                <a16:creationId xmlns:a16="http://schemas.microsoft.com/office/drawing/2014/main" id="{24073823-7B50-4B76-853E-0A467E12529D}"/>
              </a:ext>
            </a:extLst>
          </p:cNvPr>
          <p:cNvSpPr txBox="1"/>
          <p:nvPr/>
        </p:nvSpPr>
        <p:spPr>
          <a:xfrm>
            <a:off x="3044749" y="4329180"/>
            <a:ext cx="773495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cs typeface="Calibri"/>
              </a:rPr>
              <a:t>For customers seeking family-friendly movie content or who prefer musicals, adventure, and fantasy movie genres.</a:t>
            </a:r>
          </a:p>
          <a:p>
            <a:pPr marL="285750" indent="-285750">
              <a:buFont typeface="Arial"/>
              <a:buChar char="•"/>
            </a:pPr>
            <a:r>
              <a:rPr lang="en-US">
                <a:solidFill>
                  <a:schemeClr val="bg1"/>
                </a:solidFill>
                <a:cs typeface="Calibri"/>
              </a:rPr>
              <a:t>Family friendly series streamer. </a:t>
            </a:r>
          </a:p>
        </p:txBody>
      </p:sp>
    </p:spTree>
    <p:extLst>
      <p:ext uri="{BB962C8B-B14F-4D97-AF65-F5344CB8AC3E}">
        <p14:creationId xmlns:p14="http://schemas.microsoft.com/office/powerpoint/2010/main" val="1556423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2E00-80C9-4E58-9A0C-3D908135FF1D}"/>
              </a:ext>
            </a:extLst>
          </p:cNvPr>
          <p:cNvSpPr>
            <a:spLocks noGrp="1"/>
          </p:cNvSpPr>
          <p:nvPr>
            <p:ph type="ctrTitle"/>
          </p:nvPr>
        </p:nvSpPr>
        <p:spPr/>
        <p:txBody>
          <a:bodyPr/>
          <a:lstStyle/>
          <a:p>
            <a:r>
              <a:rPr lang="en-US">
                <a:solidFill>
                  <a:schemeClr val="bg1"/>
                </a:solidFill>
                <a:cs typeface="Calibri Light"/>
              </a:rPr>
              <a:t>We appreciate your time.</a:t>
            </a:r>
          </a:p>
        </p:txBody>
      </p:sp>
      <p:sp>
        <p:nvSpPr>
          <p:cNvPr id="3" name="Subtitle 2">
            <a:extLst>
              <a:ext uri="{FF2B5EF4-FFF2-40B4-BE49-F238E27FC236}">
                <a16:creationId xmlns:a16="http://schemas.microsoft.com/office/drawing/2014/main" id="{B6E1AC88-A325-4CFB-AFFA-978D10293DAA}"/>
              </a:ext>
            </a:extLst>
          </p:cNvPr>
          <p:cNvSpPr>
            <a:spLocks noGrp="1"/>
          </p:cNvSpPr>
          <p:nvPr>
            <p:ph type="subTitle" idx="1"/>
          </p:nvPr>
        </p:nvSpPr>
        <p:spPr/>
        <p:txBody>
          <a:bodyPr vert="horz" lIns="91440" tIns="45720" rIns="91440" bIns="45720" rtlCol="0" anchor="t">
            <a:normAutofit/>
          </a:bodyPr>
          <a:lstStyle/>
          <a:p>
            <a:r>
              <a:rPr lang="en-US" sz="3200">
                <a:solidFill>
                  <a:schemeClr val="bg1"/>
                </a:solidFill>
                <a:cs typeface="Calibri"/>
              </a:rPr>
              <a:t>Thank you, any questions?</a:t>
            </a:r>
          </a:p>
          <a:p>
            <a:endParaRPr lang="en-US">
              <a:solidFill>
                <a:schemeClr val="bg1"/>
              </a:solidFill>
              <a:cs typeface="Calibri"/>
            </a:endParaRPr>
          </a:p>
        </p:txBody>
      </p:sp>
    </p:spTree>
    <p:extLst>
      <p:ext uri="{BB962C8B-B14F-4D97-AF65-F5344CB8AC3E}">
        <p14:creationId xmlns:p14="http://schemas.microsoft.com/office/powerpoint/2010/main" val="3900322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D066D63C-B9F9-4BA5-A86C-653A2A0C6B8B}"/>
              </a:ext>
            </a:extLst>
          </p:cNvPr>
          <p:cNvGraphicFramePr>
            <a:graphicFrameLocks noChangeAspect="1"/>
          </p:cNvGraphicFramePr>
          <p:nvPr>
            <p:custDataLst>
              <p:tags r:id="rId1"/>
            </p:custDataLst>
            <p:extLst>
              <p:ext uri="{D42A27DB-BD31-4B8C-83A1-F6EECF244321}">
                <p14:modId xmlns:p14="http://schemas.microsoft.com/office/powerpoint/2010/main" val="191540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6" imgH="416" progId="TCLayout.ActiveDocument.1">
                  <p:embed/>
                </p:oleObj>
              </mc:Choice>
              <mc:Fallback>
                <p:oleObj name="think-cell Slide" r:id="rId3" imgW="406" imgH="416" progId="TCLayout.ActiveDocument.1">
                  <p:embed/>
                  <p:pic>
                    <p:nvPicPr>
                      <p:cNvPr id="18" name="Object 17" hidden="1">
                        <a:extLst>
                          <a:ext uri="{FF2B5EF4-FFF2-40B4-BE49-F238E27FC236}">
                            <a16:creationId xmlns:a16="http://schemas.microsoft.com/office/drawing/2014/main" id="{D066D63C-B9F9-4BA5-A86C-653A2A0C6B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1" name="Graphic 30" descr="Smiling face outline outline">
            <a:extLst>
              <a:ext uri="{FF2B5EF4-FFF2-40B4-BE49-F238E27FC236}">
                <a16:creationId xmlns:a16="http://schemas.microsoft.com/office/drawing/2014/main" id="{EA7AA487-8C8D-4BF4-BB47-C3F970CEBF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97517" y="3791432"/>
            <a:ext cx="914400" cy="914400"/>
          </a:xfrm>
          <a:prstGeom prst="rect">
            <a:avLst/>
          </a:prstGeom>
        </p:spPr>
      </p:pic>
      <p:pic>
        <p:nvPicPr>
          <p:cNvPr id="36" name="Graphic 35" descr="Smiling face outline outline">
            <a:extLst>
              <a:ext uri="{FF2B5EF4-FFF2-40B4-BE49-F238E27FC236}">
                <a16:creationId xmlns:a16="http://schemas.microsoft.com/office/drawing/2014/main" id="{BF82FE5D-4556-4C2A-96B9-06BEE851E6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93084" y="3835819"/>
            <a:ext cx="914400" cy="914400"/>
          </a:xfrm>
          <a:prstGeom prst="rect">
            <a:avLst/>
          </a:prstGeom>
        </p:spPr>
      </p:pic>
      <p:pic>
        <p:nvPicPr>
          <p:cNvPr id="37" name="Graphic 36" descr="Smiling face outline outline">
            <a:extLst>
              <a:ext uri="{FF2B5EF4-FFF2-40B4-BE49-F238E27FC236}">
                <a16:creationId xmlns:a16="http://schemas.microsoft.com/office/drawing/2014/main" id="{0110EEC4-CD0F-4B31-893C-DC0D8EBCED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6000" y="3837915"/>
            <a:ext cx="914400" cy="914400"/>
          </a:xfrm>
          <a:prstGeom prst="rect">
            <a:avLst/>
          </a:prstGeom>
        </p:spPr>
      </p:pic>
      <p:pic>
        <p:nvPicPr>
          <p:cNvPr id="38" name="Graphic 37" descr="Smiling face outline outline">
            <a:extLst>
              <a:ext uri="{FF2B5EF4-FFF2-40B4-BE49-F238E27FC236}">
                <a16:creationId xmlns:a16="http://schemas.microsoft.com/office/drawing/2014/main" id="{0BDBDB7C-D873-413D-92D6-243441144F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78950" y="3835819"/>
            <a:ext cx="914400" cy="914400"/>
          </a:xfrm>
          <a:prstGeom prst="rect">
            <a:avLst/>
          </a:prstGeom>
        </p:spPr>
      </p:pic>
      <p:pic>
        <p:nvPicPr>
          <p:cNvPr id="3" name="Picture 2">
            <a:extLst>
              <a:ext uri="{FF2B5EF4-FFF2-40B4-BE49-F238E27FC236}">
                <a16:creationId xmlns:a16="http://schemas.microsoft.com/office/drawing/2014/main" id="{F9702240-4D04-4D73-B1B7-DA35CFB6FDB3}"/>
              </a:ext>
            </a:extLst>
          </p:cNvPr>
          <p:cNvPicPr>
            <a:picLocks noChangeAspect="1"/>
          </p:cNvPicPr>
          <p:nvPr/>
        </p:nvPicPr>
        <p:blipFill>
          <a:blip r:embed="rId7"/>
          <a:stretch>
            <a:fillRect/>
          </a:stretch>
        </p:blipFill>
        <p:spPr>
          <a:xfrm>
            <a:off x="1534568" y="120112"/>
            <a:ext cx="8745165" cy="3671320"/>
          </a:xfrm>
          <a:prstGeom prst="rect">
            <a:avLst/>
          </a:prstGeom>
        </p:spPr>
      </p:pic>
      <p:sp>
        <p:nvSpPr>
          <p:cNvPr id="7" name="Rectangle 6">
            <a:extLst>
              <a:ext uri="{FF2B5EF4-FFF2-40B4-BE49-F238E27FC236}">
                <a16:creationId xmlns:a16="http://schemas.microsoft.com/office/drawing/2014/main" id="{862B77B1-46F4-4B0B-A509-3696E0FF7A04}"/>
              </a:ext>
            </a:extLst>
          </p:cNvPr>
          <p:cNvSpPr/>
          <p:nvPr/>
        </p:nvSpPr>
        <p:spPr>
          <a:xfrm>
            <a:off x="1654446" y="449453"/>
            <a:ext cx="8625288" cy="856282"/>
          </a:xfrm>
          <a:prstGeom prst="rect">
            <a:avLst/>
          </a:prstGeom>
          <a:solidFill>
            <a:srgbClr val="00224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0C24FBD-B37C-4F2D-9E22-E93868085A13}"/>
              </a:ext>
            </a:extLst>
          </p:cNvPr>
          <p:cNvSpPr/>
          <p:nvPr/>
        </p:nvSpPr>
        <p:spPr>
          <a:xfrm>
            <a:off x="1609243" y="1452322"/>
            <a:ext cx="8625288" cy="1015785"/>
          </a:xfrm>
          <a:prstGeom prst="rect">
            <a:avLst/>
          </a:prstGeom>
          <a:solidFill>
            <a:srgbClr val="00224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662E5C4-34CB-40C0-B41B-B8F2D31058E6}"/>
              </a:ext>
            </a:extLst>
          </p:cNvPr>
          <p:cNvSpPr/>
          <p:nvPr/>
        </p:nvSpPr>
        <p:spPr>
          <a:xfrm>
            <a:off x="1615695" y="2606944"/>
            <a:ext cx="8625288" cy="144008"/>
          </a:xfrm>
          <a:prstGeom prst="rect">
            <a:avLst/>
          </a:prstGeom>
          <a:solidFill>
            <a:srgbClr val="00224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EE767A9-873A-4A90-874D-E510930347AF}"/>
              </a:ext>
            </a:extLst>
          </p:cNvPr>
          <p:cNvSpPr/>
          <p:nvPr/>
        </p:nvSpPr>
        <p:spPr>
          <a:xfrm>
            <a:off x="1615695" y="2901572"/>
            <a:ext cx="8625288" cy="144008"/>
          </a:xfrm>
          <a:prstGeom prst="rect">
            <a:avLst/>
          </a:prstGeom>
          <a:solidFill>
            <a:srgbClr val="00224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276124E-2407-421C-9032-2A9BA510FD34}"/>
              </a:ext>
            </a:extLst>
          </p:cNvPr>
          <p:cNvSpPr/>
          <p:nvPr/>
        </p:nvSpPr>
        <p:spPr>
          <a:xfrm>
            <a:off x="1615695" y="3186834"/>
            <a:ext cx="8625288" cy="439120"/>
          </a:xfrm>
          <a:prstGeom prst="rect">
            <a:avLst/>
          </a:prstGeom>
          <a:solidFill>
            <a:srgbClr val="00224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9E92E3C-ADB1-482E-8575-2184FEB21FA4}"/>
              </a:ext>
            </a:extLst>
          </p:cNvPr>
          <p:cNvPicPr>
            <a:picLocks noChangeAspect="1"/>
          </p:cNvPicPr>
          <p:nvPr/>
        </p:nvPicPr>
        <p:blipFill>
          <a:blip r:embed="rId8"/>
          <a:stretch>
            <a:fillRect/>
          </a:stretch>
        </p:blipFill>
        <p:spPr>
          <a:xfrm>
            <a:off x="2876730" y="4037467"/>
            <a:ext cx="6438539" cy="1514277"/>
          </a:xfrm>
          <a:prstGeom prst="rect">
            <a:avLst/>
          </a:prstGeom>
        </p:spPr>
      </p:pic>
      <p:pic>
        <p:nvPicPr>
          <p:cNvPr id="13" name="Picture 12">
            <a:extLst>
              <a:ext uri="{FF2B5EF4-FFF2-40B4-BE49-F238E27FC236}">
                <a16:creationId xmlns:a16="http://schemas.microsoft.com/office/drawing/2014/main" id="{E1BDA6A1-342A-49EF-8D1C-34D0CAB9A151}"/>
              </a:ext>
            </a:extLst>
          </p:cNvPr>
          <p:cNvPicPr>
            <a:picLocks noChangeAspect="1"/>
          </p:cNvPicPr>
          <p:nvPr/>
        </p:nvPicPr>
        <p:blipFill>
          <a:blip r:embed="rId9"/>
          <a:stretch>
            <a:fillRect/>
          </a:stretch>
        </p:blipFill>
        <p:spPr>
          <a:xfrm>
            <a:off x="6435671" y="5631400"/>
            <a:ext cx="5582877" cy="1127184"/>
          </a:xfrm>
          <a:prstGeom prst="rect">
            <a:avLst/>
          </a:prstGeom>
        </p:spPr>
      </p:pic>
      <p:pic>
        <p:nvPicPr>
          <p:cNvPr id="27" name="Picture 26">
            <a:extLst>
              <a:ext uri="{FF2B5EF4-FFF2-40B4-BE49-F238E27FC236}">
                <a16:creationId xmlns:a16="http://schemas.microsoft.com/office/drawing/2014/main" id="{F20D96BA-EE0D-4ED2-AC1E-A59A4E033F78}"/>
              </a:ext>
            </a:extLst>
          </p:cNvPr>
          <p:cNvPicPr>
            <a:picLocks noChangeAspect="1"/>
          </p:cNvPicPr>
          <p:nvPr/>
        </p:nvPicPr>
        <p:blipFill>
          <a:blip r:embed="rId10"/>
          <a:stretch>
            <a:fillRect/>
          </a:stretch>
        </p:blipFill>
        <p:spPr>
          <a:xfrm>
            <a:off x="132171" y="5631400"/>
            <a:ext cx="6157623" cy="1054008"/>
          </a:xfrm>
          <a:prstGeom prst="rect">
            <a:avLst/>
          </a:prstGeom>
        </p:spPr>
      </p:pic>
      <p:sp>
        <p:nvSpPr>
          <p:cNvPr id="28" name="Rectangle 27">
            <a:extLst>
              <a:ext uri="{FF2B5EF4-FFF2-40B4-BE49-F238E27FC236}">
                <a16:creationId xmlns:a16="http://schemas.microsoft.com/office/drawing/2014/main" id="{C4C18524-EB3A-4F15-B1BA-8FCA5E847FBD}"/>
              </a:ext>
            </a:extLst>
          </p:cNvPr>
          <p:cNvSpPr/>
          <p:nvPr/>
        </p:nvSpPr>
        <p:spPr>
          <a:xfrm>
            <a:off x="100739" y="6528661"/>
            <a:ext cx="6189055" cy="156747"/>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614A0B9-833C-4D1F-A905-6512212A6CD2}"/>
              </a:ext>
            </a:extLst>
          </p:cNvPr>
          <p:cNvSpPr/>
          <p:nvPr/>
        </p:nvSpPr>
        <p:spPr>
          <a:xfrm>
            <a:off x="1555756" y="138202"/>
            <a:ext cx="8745165" cy="3694562"/>
          </a:xfrm>
          <a:prstGeom prst="rect">
            <a:avLst/>
          </a:prstGeom>
          <a:solidFill>
            <a:srgbClr val="00224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34547AD-83A5-4492-90A8-4325787B0E00}"/>
              </a:ext>
            </a:extLst>
          </p:cNvPr>
          <p:cNvSpPr/>
          <p:nvPr/>
        </p:nvSpPr>
        <p:spPr>
          <a:xfrm>
            <a:off x="2876730" y="4047279"/>
            <a:ext cx="6438540" cy="1504465"/>
          </a:xfrm>
          <a:prstGeom prst="rect">
            <a:avLst/>
          </a:prstGeom>
          <a:solidFill>
            <a:srgbClr val="00224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B6ED8D0-66CA-47DA-8943-76B6E75A5F3E}"/>
              </a:ext>
            </a:extLst>
          </p:cNvPr>
          <p:cNvSpPr/>
          <p:nvPr/>
        </p:nvSpPr>
        <p:spPr>
          <a:xfrm>
            <a:off x="132170" y="5848350"/>
            <a:ext cx="6157623" cy="646120"/>
          </a:xfrm>
          <a:prstGeom prst="rect">
            <a:avLst/>
          </a:prstGeom>
          <a:solidFill>
            <a:srgbClr val="00224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95D0A4A-00E0-4EFB-9187-63F28A2DAE8B}"/>
              </a:ext>
            </a:extLst>
          </p:cNvPr>
          <p:cNvSpPr/>
          <p:nvPr/>
        </p:nvSpPr>
        <p:spPr>
          <a:xfrm>
            <a:off x="6435670" y="5631400"/>
            <a:ext cx="5582877" cy="1127184"/>
          </a:xfrm>
          <a:prstGeom prst="rect">
            <a:avLst/>
          </a:prstGeom>
          <a:solidFill>
            <a:srgbClr val="00224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Content Placeholder 5" descr="A picture containing text, gauge&#10;&#10;Description automatically generated">
            <a:extLst>
              <a:ext uri="{FF2B5EF4-FFF2-40B4-BE49-F238E27FC236}">
                <a16:creationId xmlns:a16="http://schemas.microsoft.com/office/drawing/2014/main" id="{6AF510E4-8FB7-4E4C-92BF-6A89E0F14D0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059" y="4996544"/>
            <a:ext cx="1187032" cy="555200"/>
          </a:xfrm>
          <a:prstGeom prst="rect">
            <a:avLst/>
          </a:prstGeom>
        </p:spPr>
      </p:pic>
      <p:pic>
        <p:nvPicPr>
          <p:cNvPr id="29" name="Picture 28" descr="A picture containing text, clipart&#10;&#10;Description automatically generated">
            <a:extLst>
              <a:ext uri="{FF2B5EF4-FFF2-40B4-BE49-F238E27FC236}">
                <a16:creationId xmlns:a16="http://schemas.microsoft.com/office/drawing/2014/main" id="{70D2455E-70E0-434B-B7E9-AD372EE2399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8147" y="318268"/>
            <a:ext cx="1187076" cy="559326"/>
          </a:xfrm>
          <a:prstGeom prst="rect">
            <a:avLst/>
          </a:prstGeom>
        </p:spPr>
      </p:pic>
      <p:pic>
        <p:nvPicPr>
          <p:cNvPr id="30" name="Picture 29">
            <a:extLst>
              <a:ext uri="{FF2B5EF4-FFF2-40B4-BE49-F238E27FC236}">
                <a16:creationId xmlns:a16="http://schemas.microsoft.com/office/drawing/2014/main" id="{BC578A74-CAC0-468E-8A3F-936DAA9B78E8}"/>
              </a:ext>
            </a:extLst>
          </p:cNvPr>
          <p:cNvPicPr>
            <a:picLocks noChangeAspect="1"/>
          </p:cNvPicPr>
          <p:nvPr/>
        </p:nvPicPr>
        <p:blipFill>
          <a:blip r:embed="rId13"/>
          <a:stretch>
            <a:fillRect/>
          </a:stretch>
        </p:blipFill>
        <p:spPr>
          <a:xfrm>
            <a:off x="10831514" y="4996544"/>
            <a:ext cx="1187033" cy="556280"/>
          </a:xfrm>
          <a:prstGeom prst="rect">
            <a:avLst/>
          </a:prstGeom>
        </p:spPr>
      </p:pic>
      <p:pic>
        <p:nvPicPr>
          <p:cNvPr id="32" name="Picture 31">
            <a:extLst>
              <a:ext uri="{FF2B5EF4-FFF2-40B4-BE49-F238E27FC236}">
                <a16:creationId xmlns:a16="http://schemas.microsoft.com/office/drawing/2014/main" id="{BDE72309-9265-405B-B998-E44B091A7AB8}"/>
              </a:ext>
            </a:extLst>
          </p:cNvPr>
          <p:cNvPicPr>
            <a:picLocks noChangeAspect="1"/>
          </p:cNvPicPr>
          <p:nvPr/>
        </p:nvPicPr>
        <p:blipFill>
          <a:blip r:embed="rId14"/>
          <a:stretch>
            <a:fillRect/>
          </a:stretch>
        </p:blipFill>
        <p:spPr>
          <a:xfrm>
            <a:off x="1593160" y="4053434"/>
            <a:ext cx="1187074" cy="554405"/>
          </a:xfrm>
          <a:prstGeom prst="rect">
            <a:avLst/>
          </a:prstGeom>
        </p:spPr>
      </p:pic>
    </p:spTree>
    <p:extLst>
      <p:ext uri="{BB962C8B-B14F-4D97-AF65-F5344CB8AC3E}">
        <p14:creationId xmlns:p14="http://schemas.microsoft.com/office/powerpoint/2010/main" val="182158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dissolve">
                                      <p:cBhvr>
                                        <p:cTn id="19" dur="500"/>
                                        <p:tgtEl>
                                          <p:spTgt spid="22"/>
                                        </p:tgtEl>
                                      </p:cBhvr>
                                    </p:animEffect>
                                  </p:childTnLst>
                                </p:cTn>
                              </p:par>
                            </p:childTnLst>
                          </p:cTn>
                        </p:par>
                        <p:par>
                          <p:cTn id="20" fill="hold">
                            <p:stCondLst>
                              <p:cond delay="500"/>
                            </p:stCondLst>
                            <p:childTnLst>
                              <p:par>
                                <p:cTn id="21" presetID="9" presetClass="entr" presetSubtype="0" fill="hold" nodeType="afterEffect">
                                  <p:stCondLst>
                                    <p:cond delay="1000"/>
                                  </p:stCondLst>
                                  <p:childTnLst>
                                    <p:set>
                                      <p:cBhvr>
                                        <p:cTn id="22" dur="1" fill="hold">
                                          <p:stCondLst>
                                            <p:cond delay="0"/>
                                          </p:stCondLst>
                                        </p:cTn>
                                        <p:tgtEl>
                                          <p:spTgt spid="38"/>
                                        </p:tgtEl>
                                        <p:attrNameLst>
                                          <p:attrName>style.visibility</p:attrName>
                                        </p:attrNameLst>
                                      </p:cBhvr>
                                      <p:to>
                                        <p:strVal val="visible"/>
                                      </p:to>
                                    </p:set>
                                    <p:animEffect transition="in" filter="dissolve">
                                      <p:cBhvr>
                                        <p:cTn id="23" dur="500"/>
                                        <p:tgtEl>
                                          <p:spTgt spid="38"/>
                                        </p:tgtEl>
                                      </p:cBhvr>
                                    </p:animEffect>
                                  </p:childTnLst>
                                </p:cTn>
                              </p:par>
                              <p:par>
                                <p:cTn id="24" presetID="9" presetClass="entr" presetSubtype="0" fill="hold" nodeType="withEffect">
                                  <p:stCondLst>
                                    <p:cond delay="1000"/>
                                  </p:stCondLst>
                                  <p:childTnLst>
                                    <p:set>
                                      <p:cBhvr>
                                        <p:cTn id="25" dur="1" fill="hold">
                                          <p:stCondLst>
                                            <p:cond delay="0"/>
                                          </p:stCondLst>
                                        </p:cTn>
                                        <p:tgtEl>
                                          <p:spTgt spid="37"/>
                                        </p:tgtEl>
                                        <p:attrNameLst>
                                          <p:attrName>style.visibility</p:attrName>
                                        </p:attrNameLst>
                                      </p:cBhvr>
                                      <p:to>
                                        <p:strVal val="visible"/>
                                      </p:to>
                                    </p:set>
                                    <p:animEffect transition="in" filter="dissolve">
                                      <p:cBhvr>
                                        <p:cTn id="26" dur="500"/>
                                        <p:tgtEl>
                                          <p:spTgt spid="37"/>
                                        </p:tgtEl>
                                      </p:cBhvr>
                                    </p:animEffect>
                                  </p:childTnLst>
                                </p:cTn>
                              </p:par>
                              <p:par>
                                <p:cTn id="27" presetID="9" presetClass="entr" presetSubtype="0" fill="hold" nodeType="withEffect">
                                  <p:stCondLst>
                                    <p:cond delay="1000"/>
                                  </p:stCondLst>
                                  <p:childTnLst>
                                    <p:set>
                                      <p:cBhvr>
                                        <p:cTn id="28" dur="1" fill="hold">
                                          <p:stCondLst>
                                            <p:cond delay="0"/>
                                          </p:stCondLst>
                                        </p:cTn>
                                        <p:tgtEl>
                                          <p:spTgt spid="36"/>
                                        </p:tgtEl>
                                        <p:attrNameLst>
                                          <p:attrName>style.visibility</p:attrName>
                                        </p:attrNameLst>
                                      </p:cBhvr>
                                      <p:to>
                                        <p:strVal val="visible"/>
                                      </p:to>
                                    </p:set>
                                    <p:animEffect transition="in" filter="dissolve">
                                      <p:cBhvr>
                                        <p:cTn id="29" dur="500"/>
                                        <p:tgtEl>
                                          <p:spTgt spid="36"/>
                                        </p:tgtEl>
                                      </p:cBhvr>
                                    </p:animEffect>
                                  </p:childTnLst>
                                </p:cTn>
                              </p:par>
                              <p:par>
                                <p:cTn id="30" presetID="9" presetClass="entr" presetSubtype="0" fill="hold" nodeType="withEffect">
                                  <p:stCondLst>
                                    <p:cond delay="1000"/>
                                  </p:stCondLst>
                                  <p:childTnLst>
                                    <p:set>
                                      <p:cBhvr>
                                        <p:cTn id="31" dur="1" fill="hold">
                                          <p:stCondLst>
                                            <p:cond delay="0"/>
                                          </p:stCondLst>
                                        </p:cTn>
                                        <p:tgtEl>
                                          <p:spTgt spid="31"/>
                                        </p:tgtEl>
                                        <p:attrNameLst>
                                          <p:attrName>style.visibility</p:attrName>
                                        </p:attrNameLst>
                                      </p:cBhvr>
                                      <p:to>
                                        <p:strVal val="visible"/>
                                      </p:to>
                                    </p:set>
                                    <p:animEffect transition="in" filter="dissolv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7"/>
                                        </p:tgtEl>
                                      </p:cBhvr>
                                    </p:animEffect>
                                    <p:set>
                                      <p:cBhvr>
                                        <p:cTn id="40" dur="1" fill="hold">
                                          <p:stCondLst>
                                            <p:cond delay="499"/>
                                          </p:stCondLst>
                                        </p:cTn>
                                        <p:tgtEl>
                                          <p:spTgt spid="37"/>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36"/>
                                        </p:tgtEl>
                                      </p:cBhvr>
                                    </p:animEffect>
                                    <p:set>
                                      <p:cBhvr>
                                        <p:cTn id="43" dur="1" fill="hold">
                                          <p:stCondLst>
                                            <p:cond delay="499"/>
                                          </p:stCondLst>
                                        </p:cTn>
                                        <p:tgtEl>
                                          <p:spTgt spid="36"/>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1"/>
                                        </p:tgtEl>
                                      </p:cBhvr>
                                    </p:animEffect>
                                    <p:set>
                                      <p:cBhvr>
                                        <p:cTn id="46" dur="1" fill="hold">
                                          <p:stCondLst>
                                            <p:cond delay="499"/>
                                          </p:stCondLst>
                                        </p:cTn>
                                        <p:tgtEl>
                                          <p:spTgt spid="31"/>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dissolve">
                                      <p:cBhvr>
                                        <p:cTn id="70" dur="500"/>
                                        <p:tgtEl>
                                          <p:spTgt spid="1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dissolve">
                                      <p:cBhvr>
                                        <p:cTn id="73" dur="500"/>
                                        <p:tgtEl>
                                          <p:spTgt spid="23"/>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dissolve">
                                      <p:cBhvr>
                                        <p:cTn id="76" dur="500"/>
                                        <p:tgtEl>
                                          <p:spTgt spid="24"/>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dissolve">
                                      <p:cBhvr>
                                        <p:cTn id="79" dur="500"/>
                                        <p:tgtEl>
                                          <p:spTgt spid="25"/>
                                        </p:tgtEl>
                                      </p:cBhvr>
                                    </p:animEffect>
                                  </p:childTnLst>
                                </p:cTn>
                              </p:par>
                              <p:par>
                                <p:cTn id="80" presetID="10" presetClass="entr" presetSubtype="0" fill="hold" grpId="1" nodeType="with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500"/>
                                        <p:tgtEl>
                                          <p:spTgt spid="17"/>
                                        </p:tgtEl>
                                      </p:cBhvr>
                                    </p:animEffect>
                                  </p:childTnLst>
                                </p:cTn>
                              </p:par>
                              <p:par>
                                <p:cTn id="83" presetID="10" presetClass="entr" presetSubtype="0" fill="hold" grpId="1"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par>
                                <p:cTn id="86" presetID="10" presetClass="entr" presetSubtype="0" fill="hold" grpId="1"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500"/>
                                        <p:tgtEl>
                                          <p:spTgt spid="24"/>
                                        </p:tgtEl>
                                      </p:cBhvr>
                                    </p:animEffect>
                                  </p:childTnLst>
                                </p:cTn>
                              </p:par>
                              <p:par>
                                <p:cTn id="89" presetID="10" presetClass="entr" presetSubtype="0" fill="hold" grpId="1"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fade">
                                      <p:cBhvr>
                                        <p:cTn id="9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P spid="20" grpId="0" animBg="1"/>
      <p:bldP spid="21" grpId="0" animBg="1"/>
      <p:bldP spid="22" grpId="0" animBg="1"/>
      <p:bldP spid="28" grpId="0" animBg="1"/>
      <p:bldP spid="17" grpId="0" animBg="1"/>
      <p:bldP spid="17" grpId="1" animBg="1"/>
      <p:bldP spid="23" grpId="0" animBg="1"/>
      <p:bldP spid="23" grpId="1" animBg="1"/>
      <p:bldP spid="24" grpId="0" animBg="1"/>
      <p:bldP spid="24" grpId="1" animBg="1"/>
      <p:bldP spid="25" grpId="0" animBg="1"/>
      <p:bldP spid="2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BBC71D3-2D80-4B06-8FC5-449EBAE7AAD3}"/>
              </a:ext>
            </a:extLst>
          </p:cNvPr>
          <p:cNvGraphicFramePr>
            <a:graphicFrameLocks noChangeAspect="1"/>
          </p:cNvGraphicFramePr>
          <p:nvPr>
            <p:custDataLst>
              <p:tags r:id="rId1"/>
            </p:custDataLst>
            <p:extLst>
              <p:ext uri="{D42A27DB-BD31-4B8C-83A1-F6EECF244321}">
                <p14:modId xmlns:p14="http://schemas.microsoft.com/office/powerpoint/2010/main" val="29463959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6" imgH="416" progId="TCLayout.ActiveDocument.1">
                  <p:embed/>
                </p:oleObj>
              </mc:Choice>
              <mc:Fallback>
                <p:oleObj name="think-cell Slide" r:id="rId3" imgW="406" imgH="416" progId="TCLayout.ActiveDocument.1">
                  <p:embed/>
                  <p:pic>
                    <p:nvPicPr>
                      <p:cNvPr id="4" name="Object 3" hidden="1">
                        <a:extLst>
                          <a:ext uri="{FF2B5EF4-FFF2-40B4-BE49-F238E27FC236}">
                            <a16:creationId xmlns:a16="http://schemas.microsoft.com/office/drawing/2014/main" id="{DBBC71D3-2D80-4B06-8FC5-449EBAE7AAD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tangle 13">
            <a:extLst>
              <a:ext uri="{FF2B5EF4-FFF2-40B4-BE49-F238E27FC236}">
                <a16:creationId xmlns:a16="http://schemas.microsoft.com/office/drawing/2014/main" id="{675CC460-89D2-4BC4-9EEA-4AD0D1C5829F}"/>
              </a:ext>
            </a:extLst>
          </p:cNvPr>
          <p:cNvSpPr/>
          <p:nvPr/>
        </p:nvSpPr>
        <p:spPr>
          <a:xfrm>
            <a:off x="6043048" y="3429000"/>
            <a:ext cx="5140015" cy="127782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2C52094E-5B2C-4126-9D74-F0536DC0D125}"/>
              </a:ext>
            </a:extLst>
          </p:cNvPr>
          <p:cNvPicPr>
            <a:picLocks noChangeAspect="1"/>
          </p:cNvPicPr>
          <p:nvPr/>
        </p:nvPicPr>
        <p:blipFill>
          <a:blip r:embed="rId5"/>
          <a:stretch>
            <a:fillRect/>
          </a:stretch>
        </p:blipFill>
        <p:spPr>
          <a:xfrm>
            <a:off x="2189021" y="1088754"/>
            <a:ext cx="3042053" cy="363435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pic>
      <p:sp>
        <p:nvSpPr>
          <p:cNvPr id="8" name="Arrow: Right 7">
            <a:extLst>
              <a:ext uri="{FF2B5EF4-FFF2-40B4-BE49-F238E27FC236}">
                <a16:creationId xmlns:a16="http://schemas.microsoft.com/office/drawing/2014/main" id="{573ED1A3-954F-459B-A372-0EF2A2963096}"/>
              </a:ext>
            </a:extLst>
          </p:cNvPr>
          <p:cNvSpPr/>
          <p:nvPr/>
        </p:nvSpPr>
        <p:spPr>
          <a:xfrm rot="10800000">
            <a:off x="4558910" y="3580777"/>
            <a:ext cx="1194836" cy="231807"/>
          </a:xfrm>
          <a:prstGeom prst="rightArrow">
            <a:avLst>
              <a:gd name="adj1" fmla="val 20930"/>
              <a:gd name="adj2" fmla="val 7418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B156863F-A853-4A4E-9885-56A6E76D6DAD}"/>
              </a:ext>
            </a:extLst>
          </p:cNvPr>
          <p:cNvSpPr/>
          <p:nvPr/>
        </p:nvSpPr>
        <p:spPr>
          <a:xfrm rot="10800000">
            <a:off x="4558910" y="3696681"/>
            <a:ext cx="1194836" cy="231807"/>
          </a:xfrm>
          <a:prstGeom prst="rightArrow">
            <a:avLst>
              <a:gd name="adj1" fmla="val 20930"/>
              <a:gd name="adj2" fmla="val 7418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9D7A7D15-64C5-4E8F-959B-740BC0162095}"/>
              </a:ext>
            </a:extLst>
          </p:cNvPr>
          <p:cNvSpPr/>
          <p:nvPr/>
        </p:nvSpPr>
        <p:spPr>
          <a:xfrm>
            <a:off x="2952426" y="1910167"/>
            <a:ext cx="476573" cy="135611"/>
          </a:xfrm>
          <a:prstGeom prst="roundRect">
            <a:avLst/>
          </a:prstGeom>
          <a:solidFill>
            <a:srgbClr val="FF000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B82F78C-3597-43B3-8D58-296863DFB7CC}"/>
              </a:ext>
            </a:extLst>
          </p:cNvPr>
          <p:cNvSpPr/>
          <p:nvPr/>
        </p:nvSpPr>
        <p:spPr>
          <a:xfrm>
            <a:off x="2952426" y="1743559"/>
            <a:ext cx="476573" cy="135610"/>
          </a:xfrm>
          <a:prstGeom prst="roundRect">
            <a:avLst/>
          </a:prstGeom>
          <a:solidFill>
            <a:srgbClr val="00B05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80B7461-4DA8-4985-AA0E-2F2DE34224EA}"/>
              </a:ext>
            </a:extLst>
          </p:cNvPr>
          <p:cNvSpPr txBox="1"/>
          <p:nvPr/>
        </p:nvSpPr>
        <p:spPr>
          <a:xfrm>
            <a:off x="6148953" y="3506492"/>
            <a:ext cx="5034110" cy="1200329"/>
          </a:xfrm>
          <a:prstGeom prst="rect">
            <a:avLst/>
          </a:prstGeom>
          <a:noFill/>
        </p:spPr>
        <p:txBody>
          <a:bodyPr wrap="square" rtlCol="0">
            <a:spAutoFit/>
          </a:bodyPr>
          <a:lstStyle/>
          <a:p>
            <a:r>
              <a:rPr lang="en-US"/>
              <a:t>Great Prediction for a “NO” recommendation. </a:t>
            </a:r>
          </a:p>
          <a:p>
            <a:r>
              <a:rPr lang="en-US"/>
              <a:t>But, over 90% of the time, a “Yes” recommendation would prove to be meaningless and cost the Production Studio Time and Money</a:t>
            </a:r>
          </a:p>
        </p:txBody>
      </p:sp>
      <p:sp>
        <p:nvSpPr>
          <p:cNvPr id="15" name="TextBox 14">
            <a:extLst>
              <a:ext uri="{FF2B5EF4-FFF2-40B4-BE49-F238E27FC236}">
                <a16:creationId xmlns:a16="http://schemas.microsoft.com/office/drawing/2014/main" id="{6BBDE825-FE0F-4AE7-BAE3-98BCA2D26E16}"/>
              </a:ext>
            </a:extLst>
          </p:cNvPr>
          <p:cNvSpPr txBox="1"/>
          <p:nvPr/>
        </p:nvSpPr>
        <p:spPr>
          <a:xfrm>
            <a:off x="6633277" y="883404"/>
            <a:ext cx="3940444" cy="1938992"/>
          </a:xfrm>
          <a:prstGeom prst="rect">
            <a:avLst/>
          </a:prstGeom>
          <a:noFill/>
        </p:spPr>
        <p:txBody>
          <a:bodyPr wrap="square" rtlCol="0">
            <a:spAutoFit/>
          </a:bodyPr>
          <a:lstStyle/>
          <a:p>
            <a:pPr algn="ctr"/>
            <a:r>
              <a:rPr lang="en-US" sz="4000">
                <a:solidFill>
                  <a:schemeClr val="bg1"/>
                </a:solidFill>
              </a:rPr>
              <a:t>MAYBE IT IS</a:t>
            </a:r>
          </a:p>
          <a:p>
            <a:pPr algn="ctr"/>
            <a:r>
              <a:rPr lang="en-US" sz="4000">
                <a:solidFill>
                  <a:schemeClr val="bg1"/>
                </a:solidFill>
              </a:rPr>
              <a:t>NOT SO GOOD AFTERALL</a:t>
            </a:r>
          </a:p>
        </p:txBody>
      </p:sp>
      <p:pic>
        <p:nvPicPr>
          <p:cNvPr id="13" name="Content Placeholder 5" descr="A picture containing text, gauge&#10;&#10;Description automatically generated">
            <a:extLst>
              <a:ext uri="{FF2B5EF4-FFF2-40B4-BE49-F238E27FC236}">
                <a16:creationId xmlns:a16="http://schemas.microsoft.com/office/drawing/2014/main" id="{0249BA3A-F701-4D9D-AB8E-0DF980C9FA2B}"/>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2189021" y="483752"/>
            <a:ext cx="1187032" cy="555200"/>
          </a:xfrm>
        </p:spPr>
      </p:pic>
    </p:spTree>
    <p:extLst>
      <p:ext uri="{BB962C8B-B14F-4D97-AF65-F5344CB8AC3E}">
        <p14:creationId xmlns:p14="http://schemas.microsoft.com/office/powerpoint/2010/main" val="353314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par>
                          <p:cTn id="17" fill="hold">
                            <p:stCondLst>
                              <p:cond delay="0"/>
                            </p:stCondLst>
                            <p:childTnLst>
                              <p:par>
                                <p:cTn id="18" presetID="9" presetClass="entr" presetSubtype="0" fill="hold" grpId="0" nodeType="afterEffect">
                                  <p:stCondLst>
                                    <p:cond delay="50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9" grpId="0" animBg="1"/>
      <p:bldP spid="10" grpId="0" animBg="1"/>
      <p:bldP spid="11" grpId="0" animBg="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D066D63C-B9F9-4BA5-A86C-653A2A0C6B8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6" imgH="416" progId="TCLayout.ActiveDocument.1">
                  <p:embed/>
                </p:oleObj>
              </mc:Choice>
              <mc:Fallback>
                <p:oleObj name="think-cell Slide" r:id="rId3" imgW="406" imgH="416" progId="TCLayout.ActiveDocument.1">
                  <p:embed/>
                  <p:pic>
                    <p:nvPicPr>
                      <p:cNvPr id="18" name="Object 17" hidden="1">
                        <a:extLst>
                          <a:ext uri="{FF2B5EF4-FFF2-40B4-BE49-F238E27FC236}">
                            <a16:creationId xmlns:a16="http://schemas.microsoft.com/office/drawing/2014/main" id="{D066D63C-B9F9-4BA5-A86C-653A2A0C6B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9" name="Graphic 28" descr="Smiling with hearts face outline outline">
            <a:extLst>
              <a:ext uri="{FF2B5EF4-FFF2-40B4-BE49-F238E27FC236}">
                <a16:creationId xmlns:a16="http://schemas.microsoft.com/office/drawing/2014/main" id="{8CB3310E-63EE-46AA-8FBE-BFFF1DCA79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65333" y="5273431"/>
            <a:ext cx="914400" cy="914400"/>
          </a:xfrm>
          <a:prstGeom prst="rect">
            <a:avLst/>
          </a:prstGeom>
        </p:spPr>
      </p:pic>
      <p:pic>
        <p:nvPicPr>
          <p:cNvPr id="31" name="Graphic 30" descr="Smiling face outline outline">
            <a:extLst>
              <a:ext uri="{FF2B5EF4-FFF2-40B4-BE49-F238E27FC236}">
                <a16:creationId xmlns:a16="http://schemas.microsoft.com/office/drawing/2014/main" id="{EA7AA487-8C8D-4BF4-BB47-C3F970CEBF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2368" y="5273431"/>
            <a:ext cx="914400" cy="914400"/>
          </a:xfrm>
          <a:prstGeom prst="rect">
            <a:avLst/>
          </a:prstGeom>
        </p:spPr>
      </p:pic>
      <p:pic>
        <p:nvPicPr>
          <p:cNvPr id="33" name="Graphic 32" descr="Neutral face outline outline">
            <a:extLst>
              <a:ext uri="{FF2B5EF4-FFF2-40B4-BE49-F238E27FC236}">
                <a16:creationId xmlns:a16="http://schemas.microsoft.com/office/drawing/2014/main" id="{B2030A11-8343-4A09-9910-EFF1D73247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33333" y="5273431"/>
            <a:ext cx="914400" cy="914400"/>
          </a:xfrm>
          <a:prstGeom prst="rect">
            <a:avLst/>
          </a:prstGeom>
        </p:spPr>
      </p:pic>
      <p:pic>
        <p:nvPicPr>
          <p:cNvPr id="36" name="Graphic 35" descr="Smiling face outline outline">
            <a:extLst>
              <a:ext uri="{FF2B5EF4-FFF2-40B4-BE49-F238E27FC236}">
                <a16:creationId xmlns:a16="http://schemas.microsoft.com/office/drawing/2014/main" id="{BF82FE5D-4556-4C2A-96B9-06BEE851E6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68601" y="5273431"/>
            <a:ext cx="914400" cy="914400"/>
          </a:xfrm>
          <a:prstGeom prst="rect">
            <a:avLst/>
          </a:prstGeom>
        </p:spPr>
      </p:pic>
      <p:pic>
        <p:nvPicPr>
          <p:cNvPr id="37" name="Graphic 36" descr="Smiling face outline outline">
            <a:extLst>
              <a:ext uri="{FF2B5EF4-FFF2-40B4-BE49-F238E27FC236}">
                <a16:creationId xmlns:a16="http://schemas.microsoft.com/office/drawing/2014/main" id="{0110EEC4-CD0F-4B31-893C-DC0D8EBCED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75434" y="5273431"/>
            <a:ext cx="914400" cy="914400"/>
          </a:xfrm>
          <a:prstGeom prst="rect">
            <a:avLst/>
          </a:prstGeom>
        </p:spPr>
      </p:pic>
      <p:pic>
        <p:nvPicPr>
          <p:cNvPr id="38" name="Graphic 37" descr="Smiling face outline outline">
            <a:extLst>
              <a:ext uri="{FF2B5EF4-FFF2-40B4-BE49-F238E27FC236}">
                <a16:creationId xmlns:a16="http://schemas.microsoft.com/office/drawing/2014/main" id="{0BDBDB7C-D873-413D-92D6-243441144F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71001" y="5273431"/>
            <a:ext cx="914400" cy="914400"/>
          </a:xfrm>
          <a:prstGeom prst="rect">
            <a:avLst/>
          </a:prstGeom>
        </p:spPr>
      </p:pic>
      <p:pic>
        <p:nvPicPr>
          <p:cNvPr id="4" name="Picture 3">
            <a:extLst>
              <a:ext uri="{FF2B5EF4-FFF2-40B4-BE49-F238E27FC236}">
                <a16:creationId xmlns:a16="http://schemas.microsoft.com/office/drawing/2014/main" id="{09FF085C-1D24-49A6-A767-C8584A7A725E}"/>
              </a:ext>
            </a:extLst>
          </p:cNvPr>
          <p:cNvPicPr>
            <a:picLocks noChangeAspect="1"/>
          </p:cNvPicPr>
          <p:nvPr/>
        </p:nvPicPr>
        <p:blipFill rotWithShape="1">
          <a:blip r:embed="rId11"/>
          <a:srcRect t="497" b="497"/>
          <a:stretch/>
        </p:blipFill>
        <p:spPr>
          <a:xfrm>
            <a:off x="0" y="1437612"/>
            <a:ext cx="12192000" cy="3802324"/>
          </a:xfrm>
          <a:prstGeom prst="rect">
            <a:avLst/>
          </a:prstGeom>
        </p:spPr>
      </p:pic>
      <p:sp>
        <p:nvSpPr>
          <p:cNvPr id="12" name="TextBox 11">
            <a:extLst>
              <a:ext uri="{FF2B5EF4-FFF2-40B4-BE49-F238E27FC236}">
                <a16:creationId xmlns:a16="http://schemas.microsoft.com/office/drawing/2014/main" id="{524A1B8B-E6C0-4261-A581-74AD0D493B16}"/>
              </a:ext>
            </a:extLst>
          </p:cNvPr>
          <p:cNvSpPr txBox="1"/>
          <p:nvPr/>
        </p:nvSpPr>
        <p:spPr>
          <a:xfrm>
            <a:off x="3323936" y="8449"/>
            <a:ext cx="5422832" cy="1323439"/>
          </a:xfrm>
          <a:prstGeom prst="rect">
            <a:avLst/>
          </a:prstGeom>
          <a:noFill/>
        </p:spPr>
        <p:txBody>
          <a:bodyPr wrap="square" rtlCol="0">
            <a:spAutoFit/>
          </a:bodyPr>
          <a:lstStyle/>
          <a:p>
            <a:pPr algn="ctr"/>
            <a:r>
              <a:rPr lang="en-US" sz="4000">
                <a:solidFill>
                  <a:schemeClr val="bg1"/>
                </a:solidFill>
              </a:rPr>
              <a:t>REVALUATING OUR PRIME PREDICTIONS</a:t>
            </a:r>
          </a:p>
        </p:txBody>
      </p:sp>
      <p:sp>
        <p:nvSpPr>
          <p:cNvPr id="13" name="Rectangle 12">
            <a:extLst>
              <a:ext uri="{FF2B5EF4-FFF2-40B4-BE49-F238E27FC236}">
                <a16:creationId xmlns:a16="http://schemas.microsoft.com/office/drawing/2014/main" id="{B60EECB9-3672-46F1-ACE3-3AB7A72488E3}"/>
              </a:ext>
            </a:extLst>
          </p:cNvPr>
          <p:cNvSpPr/>
          <p:nvPr/>
        </p:nvSpPr>
        <p:spPr>
          <a:xfrm>
            <a:off x="47726" y="4623988"/>
            <a:ext cx="12050953" cy="467645"/>
          </a:xfrm>
          <a:prstGeom prst="rect">
            <a:avLst/>
          </a:prstGeom>
          <a:solidFill>
            <a:srgbClr val="00224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B2A23F0-18E8-441B-B96B-345D7DEAB71C}"/>
              </a:ext>
            </a:extLst>
          </p:cNvPr>
          <p:cNvSpPr/>
          <p:nvPr/>
        </p:nvSpPr>
        <p:spPr>
          <a:xfrm>
            <a:off x="117357" y="1785127"/>
            <a:ext cx="12005750" cy="897145"/>
          </a:xfrm>
          <a:prstGeom prst="rect">
            <a:avLst/>
          </a:prstGeom>
          <a:solidFill>
            <a:srgbClr val="00224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AC8424-D46A-4FB3-930B-A5D3C5566C33}"/>
              </a:ext>
            </a:extLst>
          </p:cNvPr>
          <p:cNvSpPr/>
          <p:nvPr/>
        </p:nvSpPr>
        <p:spPr>
          <a:xfrm>
            <a:off x="72153" y="2832891"/>
            <a:ext cx="12050953" cy="1055460"/>
          </a:xfrm>
          <a:prstGeom prst="rect">
            <a:avLst/>
          </a:prstGeom>
          <a:solidFill>
            <a:srgbClr val="00224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B96376B-87B2-46A3-976C-44473EB7568B}"/>
              </a:ext>
            </a:extLst>
          </p:cNvPr>
          <p:cNvSpPr/>
          <p:nvPr/>
        </p:nvSpPr>
        <p:spPr>
          <a:xfrm>
            <a:off x="72153" y="4017444"/>
            <a:ext cx="12050953" cy="182825"/>
          </a:xfrm>
          <a:prstGeom prst="rect">
            <a:avLst/>
          </a:prstGeom>
          <a:solidFill>
            <a:srgbClr val="00224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C7D52E-0359-4BB7-B3BC-60B007FA9C5A}"/>
              </a:ext>
            </a:extLst>
          </p:cNvPr>
          <p:cNvSpPr/>
          <p:nvPr/>
        </p:nvSpPr>
        <p:spPr>
          <a:xfrm>
            <a:off x="47726" y="4329362"/>
            <a:ext cx="12050953" cy="144008"/>
          </a:xfrm>
          <a:prstGeom prst="rect">
            <a:avLst/>
          </a:prstGeom>
          <a:solidFill>
            <a:srgbClr val="00224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10DDC873-876C-44AE-9704-13BB2C924ECB}"/>
              </a:ext>
            </a:extLst>
          </p:cNvPr>
          <p:cNvSpPr/>
          <p:nvPr/>
        </p:nvSpPr>
        <p:spPr>
          <a:xfrm>
            <a:off x="10629897" y="4160256"/>
            <a:ext cx="1478802" cy="175866"/>
          </a:xfrm>
          <a:prstGeom prst="roundRect">
            <a:avLst/>
          </a:prstGeom>
          <a:solidFill>
            <a:srgbClr val="FF000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4276BF1-7826-4E1C-94D8-74A623CE4D6C}"/>
              </a:ext>
            </a:extLst>
          </p:cNvPr>
          <p:cNvSpPr/>
          <p:nvPr/>
        </p:nvSpPr>
        <p:spPr>
          <a:xfrm>
            <a:off x="9067796" y="4171783"/>
            <a:ext cx="1478802" cy="175865"/>
          </a:xfrm>
          <a:prstGeom prst="roundRect">
            <a:avLst/>
          </a:prstGeom>
          <a:solidFill>
            <a:srgbClr val="00B05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80DF2AD2-4E20-4B85-879A-BF4C27C8B282}"/>
              </a:ext>
            </a:extLst>
          </p:cNvPr>
          <p:cNvSpPr/>
          <p:nvPr/>
        </p:nvSpPr>
        <p:spPr>
          <a:xfrm>
            <a:off x="10629896" y="5064071"/>
            <a:ext cx="1478802" cy="175866"/>
          </a:xfrm>
          <a:prstGeom prst="roundRect">
            <a:avLst/>
          </a:prstGeom>
          <a:solidFill>
            <a:srgbClr val="FF000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174D90DB-5BF5-4B00-8359-3E4E408EAF9F}"/>
              </a:ext>
            </a:extLst>
          </p:cNvPr>
          <p:cNvSpPr/>
          <p:nvPr/>
        </p:nvSpPr>
        <p:spPr>
          <a:xfrm>
            <a:off x="9067795" y="5064070"/>
            <a:ext cx="1478802" cy="175865"/>
          </a:xfrm>
          <a:prstGeom prst="roundRect">
            <a:avLst/>
          </a:prstGeom>
          <a:solidFill>
            <a:srgbClr val="00B05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E9E00434-CE95-4911-ACC0-78112CF695D9}"/>
              </a:ext>
            </a:extLst>
          </p:cNvPr>
          <p:cNvSpPr/>
          <p:nvPr/>
        </p:nvSpPr>
        <p:spPr>
          <a:xfrm>
            <a:off x="10629897" y="4468297"/>
            <a:ext cx="1478802" cy="175866"/>
          </a:xfrm>
          <a:prstGeom prst="roundRect">
            <a:avLst/>
          </a:prstGeom>
          <a:solidFill>
            <a:srgbClr val="FF000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7AE9B5F5-632A-49A2-BCC1-B877E7A7849E}"/>
              </a:ext>
            </a:extLst>
          </p:cNvPr>
          <p:cNvSpPr/>
          <p:nvPr/>
        </p:nvSpPr>
        <p:spPr>
          <a:xfrm>
            <a:off x="9067795" y="4480873"/>
            <a:ext cx="1478802" cy="175865"/>
          </a:xfrm>
          <a:prstGeom prst="roundRect">
            <a:avLst/>
          </a:prstGeom>
          <a:solidFill>
            <a:srgbClr val="00B05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003147D0-50C8-4ED7-8A77-54ABFD3EB958}"/>
              </a:ext>
            </a:extLst>
          </p:cNvPr>
          <p:cNvSpPr/>
          <p:nvPr/>
        </p:nvSpPr>
        <p:spPr>
          <a:xfrm>
            <a:off x="10629898" y="3881834"/>
            <a:ext cx="1478802" cy="175866"/>
          </a:xfrm>
          <a:prstGeom prst="roundRect">
            <a:avLst/>
          </a:prstGeom>
          <a:solidFill>
            <a:srgbClr val="FF000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11306BA9-733F-4D92-98D5-BBB0F0237F1F}"/>
              </a:ext>
            </a:extLst>
          </p:cNvPr>
          <p:cNvSpPr/>
          <p:nvPr/>
        </p:nvSpPr>
        <p:spPr>
          <a:xfrm>
            <a:off x="9067796" y="3866826"/>
            <a:ext cx="1478802" cy="175865"/>
          </a:xfrm>
          <a:prstGeom prst="roundRect">
            <a:avLst/>
          </a:prstGeom>
          <a:solidFill>
            <a:srgbClr val="00B05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FCFC1920-811F-400A-AB11-762E7BA3F21D}"/>
              </a:ext>
            </a:extLst>
          </p:cNvPr>
          <p:cNvSpPr/>
          <p:nvPr/>
        </p:nvSpPr>
        <p:spPr>
          <a:xfrm>
            <a:off x="10629899" y="2683164"/>
            <a:ext cx="1478802" cy="175866"/>
          </a:xfrm>
          <a:prstGeom prst="roundRect">
            <a:avLst/>
          </a:prstGeom>
          <a:solidFill>
            <a:srgbClr val="FF000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D87D7FB-66C8-48EA-9971-7507E892EEDF}"/>
              </a:ext>
            </a:extLst>
          </p:cNvPr>
          <p:cNvSpPr/>
          <p:nvPr/>
        </p:nvSpPr>
        <p:spPr>
          <a:xfrm>
            <a:off x="9067799" y="2683572"/>
            <a:ext cx="1478802" cy="175865"/>
          </a:xfrm>
          <a:prstGeom prst="roundRect">
            <a:avLst/>
          </a:prstGeom>
          <a:solidFill>
            <a:srgbClr val="00B05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text, clipart&#10;&#10;Description automatically generated">
            <a:extLst>
              <a:ext uri="{FF2B5EF4-FFF2-40B4-BE49-F238E27FC236}">
                <a16:creationId xmlns:a16="http://schemas.microsoft.com/office/drawing/2014/main" id="{72CA383A-8252-4BC2-A6B3-8248F655F4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726" y="807825"/>
            <a:ext cx="1187076" cy="559326"/>
          </a:xfrm>
          <a:prstGeom prst="rect">
            <a:avLst/>
          </a:prstGeom>
        </p:spPr>
      </p:pic>
    </p:spTree>
    <p:extLst>
      <p:ext uri="{BB962C8B-B14F-4D97-AF65-F5344CB8AC3E}">
        <p14:creationId xmlns:p14="http://schemas.microsoft.com/office/powerpoint/2010/main" val="239043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75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75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75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grpId="0" nodeType="withEffect">
                                  <p:stCondLst>
                                    <p:cond delay="75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par>
                                <p:cTn id="17" presetID="9" presetClass="entr" presetSubtype="0" fill="hold" grpId="0" nodeType="withEffect">
                                  <p:stCondLst>
                                    <p:cond delay="75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childTnLst>
                          </p:cTn>
                        </p:par>
                        <p:par>
                          <p:cTn id="20" fill="hold">
                            <p:stCondLst>
                              <p:cond delay="1250"/>
                            </p:stCondLst>
                            <p:childTnLst>
                              <p:par>
                                <p:cTn id="21" presetID="10" presetClass="entr" presetSubtype="0" fill="hold" grpId="0" nodeType="afterEffect">
                                  <p:stCondLst>
                                    <p:cond delay="20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childTnLst>
                                </p:cTn>
                              </p:par>
                              <p:par>
                                <p:cTn id="24" presetID="10" presetClass="entr" presetSubtype="0" fill="hold" grpId="0" nodeType="withEffect">
                                  <p:stCondLst>
                                    <p:cond delay="20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childTnLst>
                                </p:cTn>
                              </p:par>
                              <p:par>
                                <p:cTn id="30" presetID="10" presetClass="entr" presetSubtype="0" fill="hold" grpId="0" nodeType="withEffect">
                                  <p:stCondLst>
                                    <p:cond delay="20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childTnLst>
                                </p:cTn>
                              </p:par>
                              <p:par>
                                <p:cTn id="33" presetID="10" presetClass="entr" presetSubtype="0" fill="hold" grpId="0" nodeType="withEffect">
                                  <p:stCondLst>
                                    <p:cond delay="200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000"/>
                                        <p:tgtEl>
                                          <p:spTgt spid="24"/>
                                        </p:tgtEl>
                                      </p:cBhvr>
                                    </p:animEffect>
                                  </p:childTnLst>
                                </p:cTn>
                              </p:par>
                              <p:par>
                                <p:cTn id="36" presetID="10" presetClass="entr" presetSubtype="0" fill="hold" grpId="0" nodeType="withEffect">
                                  <p:stCondLst>
                                    <p:cond delay="200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000"/>
                                        <p:tgtEl>
                                          <p:spTgt spid="23"/>
                                        </p:tgtEl>
                                      </p:cBhvr>
                                    </p:animEffect>
                                  </p:childTnLst>
                                </p:cTn>
                              </p:par>
                              <p:par>
                                <p:cTn id="39" presetID="10" presetClass="entr" presetSubtype="0" fill="hold" grpId="0" nodeType="withEffect">
                                  <p:stCondLst>
                                    <p:cond delay="200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childTnLst>
                                </p:cTn>
                              </p:par>
                              <p:par>
                                <p:cTn id="42" presetID="10" presetClass="entr" presetSubtype="0" fill="hold" grpId="0" nodeType="withEffect">
                                  <p:stCondLst>
                                    <p:cond delay="200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1000"/>
                                        <p:tgtEl>
                                          <p:spTgt spid="28"/>
                                        </p:tgtEl>
                                      </p:cBhvr>
                                    </p:animEffect>
                                  </p:childTnLst>
                                </p:cTn>
                              </p:par>
                              <p:par>
                                <p:cTn id="48" presetID="10" presetClass="entr" presetSubtype="0" fill="hold" grpId="0" nodeType="withEffect">
                                  <p:stCondLst>
                                    <p:cond delay="200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1000"/>
                                        <p:tgtEl>
                                          <p:spTgt spid="27"/>
                                        </p:tgtEl>
                                      </p:cBhvr>
                                    </p:animEffect>
                                  </p:childTnLst>
                                </p:cTn>
                              </p:par>
                            </p:childTnLst>
                          </p:cTn>
                        </p:par>
                        <p:par>
                          <p:cTn id="51" fill="hold">
                            <p:stCondLst>
                              <p:cond delay="4250"/>
                            </p:stCondLst>
                            <p:childTnLst>
                              <p:par>
                                <p:cTn id="52" presetID="9" presetClass="entr" presetSubtype="0" fill="hold" nodeType="afterEffect">
                                  <p:stCondLst>
                                    <p:cond delay="2000"/>
                                  </p:stCondLst>
                                  <p:childTnLst>
                                    <p:set>
                                      <p:cBhvr>
                                        <p:cTn id="53" dur="1" fill="hold">
                                          <p:stCondLst>
                                            <p:cond delay="0"/>
                                          </p:stCondLst>
                                        </p:cTn>
                                        <p:tgtEl>
                                          <p:spTgt spid="38"/>
                                        </p:tgtEl>
                                        <p:attrNameLst>
                                          <p:attrName>style.visibility</p:attrName>
                                        </p:attrNameLst>
                                      </p:cBhvr>
                                      <p:to>
                                        <p:strVal val="visible"/>
                                      </p:to>
                                    </p:set>
                                    <p:animEffect transition="in" filter="dissolve">
                                      <p:cBhvr>
                                        <p:cTn id="54" dur="500"/>
                                        <p:tgtEl>
                                          <p:spTgt spid="38"/>
                                        </p:tgtEl>
                                      </p:cBhvr>
                                    </p:animEffect>
                                  </p:childTnLst>
                                </p:cTn>
                              </p:par>
                              <p:par>
                                <p:cTn id="55" presetID="9" presetClass="entr" presetSubtype="0" fill="hold" nodeType="withEffect">
                                  <p:stCondLst>
                                    <p:cond delay="2000"/>
                                  </p:stCondLst>
                                  <p:childTnLst>
                                    <p:set>
                                      <p:cBhvr>
                                        <p:cTn id="56" dur="1" fill="hold">
                                          <p:stCondLst>
                                            <p:cond delay="0"/>
                                          </p:stCondLst>
                                        </p:cTn>
                                        <p:tgtEl>
                                          <p:spTgt spid="37"/>
                                        </p:tgtEl>
                                        <p:attrNameLst>
                                          <p:attrName>style.visibility</p:attrName>
                                        </p:attrNameLst>
                                      </p:cBhvr>
                                      <p:to>
                                        <p:strVal val="visible"/>
                                      </p:to>
                                    </p:set>
                                    <p:animEffect transition="in" filter="dissolve">
                                      <p:cBhvr>
                                        <p:cTn id="57" dur="500"/>
                                        <p:tgtEl>
                                          <p:spTgt spid="37"/>
                                        </p:tgtEl>
                                      </p:cBhvr>
                                    </p:animEffect>
                                  </p:childTnLst>
                                </p:cTn>
                              </p:par>
                              <p:par>
                                <p:cTn id="58" presetID="9" presetClass="entr" presetSubtype="0" fill="hold" nodeType="withEffect">
                                  <p:stCondLst>
                                    <p:cond delay="2000"/>
                                  </p:stCondLst>
                                  <p:childTnLst>
                                    <p:set>
                                      <p:cBhvr>
                                        <p:cTn id="59" dur="1" fill="hold">
                                          <p:stCondLst>
                                            <p:cond delay="0"/>
                                          </p:stCondLst>
                                        </p:cTn>
                                        <p:tgtEl>
                                          <p:spTgt spid="36"/>
                                        </p:tgtEl>
                                        <p:attrNameLst>
                                          <p:attrName>style.visibility</p:attrName>
                                        </p:attrNameLst>
                                      </p:cBhvr>
                                      <p:to>
                                        <p:strVal val="visible"/>
                                      </p:to>
                                    </p:set>
                                    <p:animEffect transition="in" filter="dissolve">
                                      <p:cBhvr>
                                        <p:cTn id="60" dur="500"/>
                                        <p:tgtEl>
                                          <p:spTgt spid="36"/>
                                        </p:tgtEl>
                                      </p:cBhvr>
                                    </p:animEffect>
                                  </p:childTnLst>
                                </p:cTn>
                              </p:par>
                              <p:par>
                                <p:cTn id="61" presetID="9" presetClass="entr" presetSubtype="0" fill="hold" nodeType="withEffect">
                                  <p:stCondLst>
                                    <p:cond delay="2000"/>
                                  </p:stCondLst>
                                  <p:childTnLst>
                                    <p:set>
                                      <p:cBhvr>
                                        <p:cTn id="62" dur="1" fill="hold">
                                          <p:stCondLst>
                                            <p:cond delay="0"/>
                                          </p:stCondLst>
                                        </p:cTn>
                                        <p:tgtEl>
                                          <p:spTgt spid="31"/>
                                        </p:tgtEl>
                                        <p:attrNameLst>
                                          <p:attrName>style.visibility</p:attrName>
                                        </p:attrNameLst>
                                      </p:cBhvr>
                                      <p:to>
                                        <p:strVal val="visible"/>
                                      </p:to>
                                    </p:set>
                                    <p:animEffect transition="in" filter="dissolve">
                                      <p:cBhvr>
                                        <p:cTn id="63" dur="500"/>
                                        <p:tgtEl>
                                          <p:spTgt spid="31"/>
                                        </p:tgtEl>
                                      </p:cBhvr>
                                    </p:animEffect>
                                  </p:childTnLst>
                                </p:cTn>
                              </p:par>
                              <p:par>
                                <p:cTn id="64" presetID="9" presetClass="entr" presetSubtype="0" fill="hold" nodeType="withEffect">
                                  <p:stCondLst>
                                    <p:cond delay="2000"/>
                                  </p:stCondLst>
                                  <p:childTnLst>
                                    <p:set>
                                      <p:cBhvr>
                                        <p:cTn id="65" dur="1" fill="hold">
                                          <p:stCondLst>
                                            <p:cond delay="0"/>
                                          </p:stCondLst>
                                        </p:cTn>
                                        <p:tgtEl>
                                          <p:spTgt spid="29"/>
                                        </p:tgtEl>
                                        <p:attrNameLst>
                                          <p:attrName>style.visibility</p:attrName>
                                        </p:attrNameLst>
                                      </p:cBhvr>
                                      <p:to>
                                        <p:strVal val="visible"/>
                                      </p:to>
                                    </p:set>
                                    <p:animEffect transition="in" filter="dissolve">
                                      <p:cBhvr>
                                        <p:cTn id="66" dur="500"/>
                                        <p:tgtEl>
                                          <p:spTgt spid="29"/>
                                        </p:tgtEl>
                                      </p:cBhvr>
                                    </p:animEffect>
                                  </p:childTnLst>
                                </p:cTn>
                              </p:par>
                              <p:par>
                                <p:cTn id="67" presetID="9" presetClass="entr" presetSubtype="0" fill="hold" nodeType="withEffect">
                                  <p:stCondLst>
                                    <p:cond delay="2000"/>
                                  </p:stCondLst>
                                  <p:childTnLst>
                                    <p:set>
                                      <p:cBhvr>
                                        <p:cTn id="68" dur="1" fill="hold">
                                          <p:stCondLst>
                                            <p:cond delay="0"/>
                                          </p:stCondLst>
                                        </p:cTn>
                                        <p:tgtEl>
                                          <p:spTgt spid="33"/>
                                        </p:tgtEl>
                                        <p:attrNameLst>
                                          <p:attrName>style.visibility</p:attrName>
                                        </p:attrNameLst>
                                      </p:cBhvr>
                                      <p:to>
                                        <p:strVal val="visible"/>
                                      </p:to>
                                    </p:set>
                                    <p:animEffect transition="in" filter="dissolve">
                                      <p:cBhvr>
                                        <p:cTn id="6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D066D63C-B9F9-4BA5-A86C-653A2A0C6B8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6" imgH="416" progId="TCLayout.ActiveDocument.1">
                  <p:embed/>
                </p:oleObj>
              </mc:Choice>
              <mc:Fallback>
                <p:oleObj name="think-cell Slide" r:id="rId3" imgW="406" imgH="416" progId="TCLayout.ActiveDocument.1">
                  <p:embed/>
                  <p:pic>
                    <p:nvPicPr>
                      <p:cNvPr id="18" name="Object 17" hidden="1">
                        <a:extLst>
                          <a:ext uri="{FF2B5EF4-FFF2-40B4-BE49-F238E27FC236}">
                            <a16:creationId xmlns:a16="http://schemas.microsoft.com/office/drawing/2014/main" id="{D066D63C-B9F9-4BA5-A86C-653A2A0C6B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1" name="Picture 20">
            <a:extLst>
              <a:ext uri="{FF2B5EF4-FFF2-40B4-BE49-F238E27FC236}">
                <a16:creationId xmlns:a16="http://schemas.microsoft.com/office/drawing/2014/main" id="{C4752D70-0971-4439-A052-EF34ABA28CB8}"/>
              </a:ext>
            </a:extLst>
          </p:cNvPr>
          <p:cNvPicPr>
            <a:picLocks noChangeAspect="1"/>
          </p:cNvPicPr>
          <p:nvPr/>
        </p:nvPicPr>
        <p:blipFill>
          <a:blip r:embed="rId5"/>
          <a:stretch>
            <a:fillRect/>
          </a:stretch>
        </p:blipFill>
        <p:spPr>
          <a:xfrm>
            <a:off x="-1" y="-1"/>
            <a:ext cx="12192001" cy="2198645"/>
          </a:xfrm>
          <a:prstGeom prst="rect">
            <a:avLst/>
          </a:prstGeom>
        </p:spPr>
      </p:pic>
      <p:pic>
        <p:nvPicPr>
          <p:cNvPr id="25" name="Picture 24">
            <a:extLst>
              <a:ext uri="{FF2B5EF4-FFF2-40B4-BE49-F238E27FC236}">
                <a16:creationId xmlns:a16="http://schemas.microsoft.com/office/drawing/2014/main" id="{B6E0B0D5-12F7-4816-A416-D9510F2BF3A4}"/>
              </a:ext>
            </a:extLst>
          </p:cNvPr>
          <p:cNvPicPr>
            <a:picLocks noChangeAspect="1"/>
          </p:cNvPicPr>
          <p:nvPr/>
        </p:nvPicPr>
        <p:blipFill>
          <a:blip r:embed="rId6"/>
          <a:stretch>
            <a:fillRect/>
          </a:stretch>
        </p:blipFill>
        <p:spPr>
          <a:xfrm>
            <a:off x="0" y="2320044"/>
            <a:ext cx="12203262" cy="1845556"/>
          </a:xfrm>
          <a:prstGeom prst="rect">
            <a:avLst/>
          </a:prstGeom>
        </p:spPr>
      </p:pic>
      <p:pic>
        <p:nvPicPr>
          <p:cNvPr id="27" name="Picture 26">
            <a:extLst>
              <a:ext uri="{FF2B5EF4-FFF2-40B4-BE49-F238E27FC236}">
                <a16:creationId xmlns:a16="http://schemas.microsoft.com/office/drawing/2014/main" id="{28E9CAB2-50E6-4273-94A1-AC79270D3498}"/>
              </a:ext>
            </a:extLst>
          </p:cNvPr>
          <p:cNvPicPr>
            <a:picLocks noChangeAspect="1"/>
          </p:cNvPicPr>
          <p:nvPr/>
        </p:nvPicPr>
        <p:blipFill>
          <a:blip r:embed="rId7"/>
          <a:stretch>
            <a:fillRect/>
          </a:stretch>
        </p:blipFill>
        <p:spPr>
          <a:xfrm>
            <a:off x="9043" y="4226860"/>
            <a:ext cx="12173914" cy="1543173"/>
          </a:xfrm>
          <a:prstGeom prst="rect">
            <a:avLst/>
          </a:prstGeom>
        </p:spPr>
      </p:pic>
      <p:pic>
        <p:nvPicPr>
          <p:cNvPr id="8" name="Graphic 7" descr="Smiling face outline outline">
            <a:extLst>
              <a:ext uri="{FF2B5EF4-FFF2-40B4-BE49-F238E27FC236}">
                <a16:creationId xmlns:a16="http://schemas.microsoft.com/office/drawing/2014/main" id="{1007A25D-756D-419C-8683-AAF53284BE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74101" y="5831293"/>
            <a:ext cx="914400" cy="914400"/>
          </a:xfrm>
          <a:prstGeom prst="rect">
            <a:avLst/>
          </a:prstGeom>
        </p:spPr>
      </p:pic>
      <p:pic>
        <p:nvPicPr>
          <p:cNvPr id="9" name="Graphic 8" descr="Sad face outline with solid fill">
            <a:extLst>
              <a:ext uri="{FF2B5EF4-FFF2-40B4-BE49-F238E27FC236}">
                <a16:creationId xmlns:a16="http://schemas.microsoft.com/office/drawing/2014/main" id="{0BC6E489-28C4-42C6-8492-3532442AF9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1166" y="5831293"/>
            <a:ext cx="914400" cy="914400"/>
          </a:xfrm>
          <a:prstGeom prst="rect">
            <a:avLst/>
          </a:prstGeom>
        </p:spPr>
      </p:pic>
      <p:pic>
        <p:nvPicPr>
          <p:cNvPr id="11" name="Graphic 10" descr="Smiling face outline outline">
            <a:extLst>
              <a:ext uri="{FF2B5EF4-FFF2-40B4-BE49-F238E27FC236}">
                <a16:creationId xmlns:a16="http://schemas.microsoft.com/office/drawing/2014/main" id="{D1EAE205-7DB2-42A7-BD9A-06C9EEA849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76935" y="5860927"/>
            <a:ext cx="914400" cy="914400"/>
          </a:xfrm>
          <a:prstGeom prst="rect">
            <a:avLst/>
          </a:prstGeom>
        </p:spPr>
      </p:pic>
      <p:pic>
        <p:nvPicPr>
          <p:cNvPr id="12" name="Graphic 11" descr="Smiling face outline outline">
            <a:extLst>
              <a:ext uri="{FF2B5EF4-FFF2-40B4-BE49-F238E27FC236}">
                <a16:creationId xmlns:a16="http://schemas.microsoft.com/office/drawing/2014/main" id="{F78B0B57-D1F5-44A2-AB39-92EE5E9A2E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3467" y="5860927"/>
            <a:ext cx="914400" cy="914400"/>
          </a:xfrm>
          <a:prstGeom prst="rect">
            <a:avLst/>
          </a:prstGeom>
        </p:spPr>
      </p:pic>
      <p:pic>
        <p:nvPicPr>
          <p:cNvPr id="13" name="Graphic 12" descr="Smiling face outline outline">
            <a:extLst>
              <a:ext uri="{FF2B5EF4-FFF2-40B4-BE49-F238E27FC236}">
                <a16:creationId xmlns:a16="http://schemas.microsoft.com/office/drawing/2014/main" id="{0659523E-10B1-4E02-82EF-9F47D929C6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46301" y="5890561"/>
            <a:ext cx="914400" cy="914400"/>
          </a:xfrm>
          <a:prstGeom prst="rect">
            <a:avLst/>
          </a:prstGeom>
        </p:spPr>
      </p:pic>
      <p:pic>
        <p:nvPicPr>
          <p:cNvPr id="14" name="Graphic 13" descr="Smiling with hearts face outline outline">
            <a:extLst>
              <a:ext uri="{FF2B5EF4-FFF2-40B4-BE49-F238E27FC236}">
                <a16:creationId xmlns:a16="http://schemas.microsoft.com/office/drawing/2014/main" id="{3BF23A9F-D542-42C7-B097-DC6E0B0EDA0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027698" y="5860927"/>
            <a:ext cx="914400" cy="914400"/>
          </a:xfrm>
          <a:prstGeom prst="rect">
            <a:avLst/>
          </a:prstGeom>
        </p:spPr>
      </p:pic>
      <p:sp>
        <p:nvSpPr>
          <p:cNvPr id="15" name="Rectangle: Rounded Corners 14">
            <a:extLst>
              <a:ext uri="{FF2B5EF4-FFF2-40B4-BE49-F238E27FC236}">
                <a16:creationId xmlns:a16="http://schemas.microsoft.com/office/drawing/2014/main" id="{7A07944D-616C-401A-8865-C38681FE5C68}"/>
              </a:ext>
            </a:extLst>
          </p:cNvPr>
          <p:cNvSpPr/>
          <p:nvPr/>
        </p:nvSpPr>
        <p:spPr>
          <a:xfrm>
            <a:off x="8954146" y="112307"/>
            <a:ext cx="1574367" cy="5718986"/>
          </a:xfrm>
          <a:prstGeom prst="roundRect">
            <a:avLst/>
          </a:prstGeom>
          <a:solidFill>
            <a:srgbClr val="FF000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99D9CAEA-2096-4479-BAF2-A93E6589792F}"/>
              </a:ext>
            </a:extLst>
          </p:cNvPr>
          <p:cNvSpPr/>
          <p:nvPr/>
        </p:nvSpPr>
        <p:spPr>
          <a:xfrm>
            <a:off x="10533913" y="115429"/>
            <a:ext cx="1627322" cy="5745498"/>
          </a:xfrm>
          <a:prstGeom prst="roundRect">
            <a:avLst/>
          </a:prstGeom>
          <a:solidFill>
            <a:srgbClr val="00B05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5" descr="A picture containing text, gauge&#10;&#10;Description automatically generated">
            <a:extLst>
              <a:ext uri="{FF2B5EF4-FFF2-40B4-BE49-F238E27FC236}">
                <a16:creationId xmlns:a16="http://schemas.microsoft.com/office/drawing/2014/main" id="{1EBCF190-2D18-456F-BFD0-365B014ADF2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06556" y="4356086"/>
            <a:ext cx="453947" cy="212321"/>
          </a:xfrm>
          <a:prstGeom prst="rect">
            <a:avLst/>
          </a:prstGeom>
        </p:spPr>
      </p:pic>
      <p:pic>
        <p:nvPicPr>
          <p:cNvPr id="20" name="Picture 19">
            <a:extLst>
              <a:ext uri="{FF2B5EF4-FFF2-40B4-BE49-F238E27FC236}">
                <a16:creationId xmlns:a16="http://schemas.microsoft.com/office/drawing/2014/main" id="{9BDB4E98-A7CB-4133-8115-704C8D77AA72}"/>
              </a:ext>
            </a:extLst>
          </p:cNvPr>
          <p:cNvPicPr>
            <a:picLocks noChangeAspect="1"/>
          </p:cNvPicPr>
          <p:nvPr/>
        </p:nvPicPr>
        <p:blipFill>
          <a:blip r:embed="rId15"/>
          <a:stretch>
            <a:fillRect/>
          </a:stretch>
        </p:blipFill>
        <p:spPr>
          <a:xfrm>
            <a:off x="2142067" y="2437595"/>
            <a:ext cx="453947" cy="212733"/>
          </a:xfrm>
          <a:prstGeom prst="rect">
            <a:avLst/>
          </a:prstGeom>
        </p:spPr>
      </p:pic>
      <p:pic>
        <p:nvPicPr>
          <p:cNvPr id="22" name="Picture 21">
            <a:extLst>
              <a:ext uri="{FF2B5EF4-FFF2-40B4-BE49-F238E27FC236}">
                <a16:creationId xmlns:a16="http://schemas.microsoft.com/office/drawing/2014/main" id="{96298212-EE48-4179-A89A-0C63866C4DEB}"/>
              </a:ext>
            </a:extLst>
          </p:cNvPr>
          <p:cNvPicPr>
            <a:picLocks noChangeAspect="1"/>
          </p:cNvPicPr>
          <p:nvPr/>
        </p:nvPicPr>
        <p:blipFill>
          <a:blip r:embed="rId16"/>
          <a:stretch>
            <a:fillRect/>
          </a:stretch>
        </p:blipFill>
        <p:spPr>
          <a:xfrm>
            <a:off x="2142051" y="201383"/>
            <a:ext cx="453963" cy="212017"/>
          </a:xfrm>
          <a:prstGeom prst="rect">
            <a:avLst/>
          </a:prstGeom>
        </p:spPr>
      </p:pic>
    </p:spTree>
    <p:extLst>
      <p:ext uri="{BB962C8B-B14F-4D97-AF65-F5344CB8AC3E}">
        <p14:creationId xmlns:p14="http://schemas.microsoft.com/office/powerpoint/2010/main" val="110542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4FD256A-B6E6-45AF-B65B-629F747DA413}"/>
              </a:ext>
            </a:extLst>
          </p:cNvPr>
          <p:cNvGraphicFramePr>
            <a:graphicFrameLocks noChangeAspect="1"/>
          </p:cNvGraphicFramePr>
          <p:nvPr>
            <p:custDataLst>
              <p:tags r:id="rId1"/>
            </p:custDataLst>
            <p:extLst>
              <p:ext uri="{D42A27DB-BD31-4B8C-83A1-F6EECF244321}">
                <p14:modId xmlns:p14="http://schemas.microsoft.com/office/powerpoint/2010/main" val="18731664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6" imgH="416" progId="TCLayout.ActiveDocument.1">
                  <p:embed/>
                </p:oleObj>
              </mc:Choice>
              <mc:Fallback>
                <p:oleObj name="think-cell Slide" r:id="rId3" imgW="406" imgH="416" progId="TCLayout.ActiveDocument.1">
                  <p:embed/>
                  <p:pic>
                    <p:nvPicPr>
                      <p:cNvPr id="4" name="Object 3" hidden="1">
                        <a:extLst>
                          <a:ext uri="{FF2B5EF4-FFF2-40B4-BE49-F238E27FC236}">
                            <a16:creationId xmlns:a16="http://schemas.microsoft.com/office/drawing/2014/main" id="{E4FD256A-B6E6-45AF-B65B-629F747DA41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3249FF54-9FB8-4660-8B3E-35DB46B6CAAC}"/>
              </a:ext>
            </a:extLst>
          </p:cNvPr>
          <p:cNvSpPr txBox="1"/>
          <p:nvPr/>
        </p:nvSpPr>
        <p:spPr>
          <a:xfrm>
            <a:off x="7151205" y="5274210"/>
            <a:ext cx="3754535" cy="707886"/>
          </a:xfrm>
          <a:prstGeom prst="rect">
            <a:avLst/>
          </a:prstGeom>
          <a:noFill/>
        </p:spPr>
        <p:txBody>
          <a:bodyPr wrap="square" rtlCol="0">
            <a:spAutoFit/>
          </a:bodyPr>
          <a:lstStyle/>
          <a:p>
            <a:r>
              <a:rPr lang="en-US" sz="4000">
                <a:solidFill>
                  <a:schemeClr val="bg1"/>
                </a:solidFill>
              </a:rPr>
              <a:t>What We Found:</a:t>
            </a:r>
          </a:p>
        </p:txBody>
      </p:sp>
      <p:pic>
        <p:nvPicPr>
          <p:cNvPr id="3" name="Picture 2">
            <a:extLst>
              <a:ext uri="{FF2B5EF4-FFF2-40B4-BE49-F238E27FC236}">
                <a16:creationId xmlns:a16="http://schemas.microsoft.com/office/drawing/2014/main" id="{F8622DB1-608F-4FB0-91D4-453F6810630E}"/>
              </a:ext>
            </a:extLst>
          </p:cNvPr>
          <p:cNvPicPr>
            <a:picLocks noChangeAspect="1"/>
          </p:cNvPicPr>
          <p:nvPr/>
        </p:nvPicPr>
        <p:blipFill>
          <a:blip r:embed="rId5"/>
          <a:stretch>
            <a:fillRect/>
          </a:stretch>
        </p:blipFill>
        <p:spPr>
          <a:xfrm>
            <a:off x="538566" y="2475357"/>
            <a:ext cx="11266015" cy="2490127"/>
          </a:xfrm>
          <a:prstGeom prst="rect">
            <a:avLst/>
          </a:prstGeom>
        </p:spPr>
      </p:pic>
      <p:sp>
        <p:nvSpPr>
          <p:cNvPr id="9" name="TextBox 8">
            <a:extLst>
              <a:ext uri="{FF2B5EF4-FFF2-40B4-BE49-F238E27FC236}">
                <a16:creationId xmlns:a16="http://schemas.microsoft.com/office/drawing/2014/main" id="{C43233E6-0C5B-4C25-8E5D-75ADE3BEFFFD}"/>
              </a:ext>
            </a:extLst>
          </p:cNvPr>
          <p:cNvSpPr txBox="1"/>
          <p:nvPr/>
        </p:nvSpPr>
        <p:spPr>
          <a:xfrm>
            <a:off x="574729" y="304583"/>
            <a:ext cx="3754535" cy="707886"/>
          </a:xfrm>
          <a:prstGeom prst="rect">
            <a:avLst/>
          </a:prstGeom>
          <a:noFill/>
        </p:spPr>
        <p:txBody>
          <a:bodyPr wrap="square" rtlCol="0">
            <a:spAutoFit/>
          </a:bodyPr>
          <a:lstStyle/>
          <a:p>
            <a:r>
              <a:rPr lang="en-US" sz="4000">
                <a:solidFill>
                  <a:schemeClr val="bg1"/>
                </a:solidFill>
              </a:rPr>
              <a:t>Things We tried:</a:t>
            </a:r>
          </a:p>
        </p:txBody>
      </p:sp>
      <p:sp>
        <p:nvSpPr>
          <p:cNvPr id="6" name="TextBox 5">
            <a:extLst>
              <a:ext uri="{FF2B5EF4-FFF2-40B4-BE49-F238E27FC236}">
                <a16:creationId xmlns:a16="http://schemas.microsoft.com/office/drawing/2014/main" id="{4E71D069-400F-42EE-AE2B-CEAFCB2FAE39}"/>
              </a:ext>
            </a:extLst>
          </p:cNvPr>
          <p:cNvSpPr txBox="1"/>
          <p:nvPr/>
        </p:nvSpPr>
        <p:spPr>
          <a:xfrm>
            <a:off x="947171" y="1012469"/>
            <a:ext cx="3754535" cy="923330"/>
          </a:xfrm>
          <a:prstGeom prst="rect">
            <a:avLst/>
          </a:prstGeom>
          <a:noFill/>
        </p:spPr>
        <p:txBody>
          <a:bodyPr wrap="square" rtlCol="0">
            <a:spAutoFit/>
          </a:bodyPr>
          <a:lstStyle/>
          <a:p>
            <a:pPr lvl="1"/>
            <a:r>
              <a:rPr lang="en-US" err="1">
                <a:solidFill>
                  <a:schemeClr val="bg1"/>
                </a:solidFill>
              </a:rPr>
              <a:t>MinSplit</a:t>
            </a:r>
            <a:endParaRPr lang="en-US">
              <a:solidFill>
                <a:schemeClr val="bg1"/>
              </a:solidFill>
            </a:endParaRPr>
          </a:p>
          <a:p>
            <a:pPr lvl="1"/>
            <a:r>
              <a:rPr lang="en-US">
                <a:solidFill>
                  <a:schemeClr val="bg1"/>
                </a:solidFill>
              </a:rPr>
              <a:t>CP Value</a:t>
            </a:r>
          </a:p>
          <a:p>
            <a:pPr lvl="1"/>
            <a:r>
              <a:rPr lang="en-US">
                <a:solidFill>
                  <a:schemeClr val="bg1"/>
                </a:solidFill>
              </a:rPr>
              <a:t>Test Variables</a:t>
            </a:r>
          </a:p>
        </p:txBody>
      </p:sp>
      <p:sp>
        <p:nvSpPr>
          <p:cNvPr id="7" name="TextBox 6">
            <a:extLst>
              <a:ext uri="{FF2B5EF4-FFF2-40B4-BE49-F238E27FC236}">
                <a16:creationId xmlns:a16="http://schemas.microsoft.com/office/drawing/2014/main" id="{0F2E477A-B14E-49E1-A5D9-0356082013B5}"/>
              </a:ext>
            </a:extLst>
          </p:cNvPr>
          <p:cNvSpPr txBox="1"/>
          <p:nvPr/>
        </p:nvSpPr>
        <p:spPr>
          <a:xfrm>
            <a:off x="8149547" y="5982096"/>
            <a:ext cx="3754535" cy="369332"/>
          </a:xfrm>
          <a:prstGeom prst="rect">
            <a:avLst/>
          </a:prstGeom>
          <a:noFill/>
        </p:spPr>
        <p:txBody>
          <a:bodyPr wrap="square" rtlCol="0">
            <a:spAutoFit/>
          </a:bodyPr>
          <a:lstStyle/>
          <a:p>
            <a:r>
              <a:rPr lang="en-US">
                <a:solidFill>
                  <a:schemeClr val="bg1"/>
                </a:solidFill>
              </a:rPr>
              <a:t>Didn’t make too much of a difference</a:t>
            </a:r>
          </a:p>
        </p:txBody>
      </p:sp>
    </p:spTree>
    <p:extLst>
      <p:ext uri="{BB962C8B-B14F-4D97-AF65-F5344CB8AC3E}">
        <p14:creationId xmlns:p14="http://schemas.microsoft.com/office/powerpoint/2010/main" val="177245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400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par>
                                <p:cTn id="14" presetID="9" presetClass="entr" presetSubtype="0" fill="hold" grpId="0" nodeType="withEffect">
                                  <p:stCondLst>
                                    <p:cond delay="800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25D1ED6-C1BF-40AD-B3B5-AF8221645E78}"/>
              </a:ext>
            </a:extLst>
          </p:cNvPr>
          <p:cNvGraphicFramePr>
            <a:graphicFrameLocks noChangeAspect="1"/>
          </p:cNvGraphicFramePr>
          <p:nvPr>
            <p:custDataLst>
              <p:tags r:id="rId1"/>
            </p:custDataLst>
            <p:extLst>
              <p:ext uri="{D42A27DB-BD31-4B8C-83A1-F6EECF244321}">
                <p14:modId xmlns:p14="http://schemas.microsoft.com/office/powerpoint/2010/main" val="18018566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6" imgH="416" progId="TCLayout.ActiveDocument.1">
                  <p:embed/>
                </p:oleObj>
              </mc:Choice>
              <mc:Fallback>
                <p:oleObj name="think-cell Slide" r:id="rId3" imgW="406" imgH="416" progId="TCLayout.ActiveDocument.1">
                  <p:embed/>
                  <p:pic>
                    <p:nvPicPr>
                      <p:cNvPr id="4" name="Object 3" hidden="1">
                        <a:extLst>
                          <a:ext uri="{FF2B5EF4-FFF2-40B4-BE49-F238E27FC236}">
                            <a16:creationId xmlns:a16="http://schemas.microsoft.com/office/drawing/2014/main" id="{C25D1ED6-C1BF-40AD-B3B5-AF8221645E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3A37F003-06DE-4A99-A2C3-9825D45E4F93}"/>
              </a:ext>
            </a:extLst>
          </p:cNvPr>
          <p:cNvSpPr txBox="1"/>
          <p:nvPr/>
        </p:nvSpPr>
        <p:spPr>
          <a:xfrm>
            <a:off x="3607332" y="720146"/>
            <a:ext cx="4977335" cy="1015663"/>
          </a:xfrm>
          <a:prstGeom prst="rect">
            <a:avLst/>
          </a:prstGeom>
          <a:noFill/>
        </p:spPr>
        <p:txBody>
          <a:bodyPr wrap="square" rtlCol="0">
            <a:spAutoFit/>
          </a:bodyPr>
          <a:lstStyle/>
          <a:p>
            <a:pPr algn="ctr"/>
            <a:r>
              <a:rPr lang="en-US" sz="6000">
                <a:solidFill>
                  <a:schemeClr val="bg1"/>
                </a:solidFill>
              </a:rPr>
              <a:t>Key Take Away</a:t>
            </a:r>
          </a:p>
        </p:txBody>
      </p:sp>
      <p:sp>
        <p:nvSpPr>
          <p:cNvPr id="8" name="Rectangle 7">
            <a:extLst>
              <a:ext uri="{FF2B5EF4-FFF2-40B4-BE49-F238E27FC236}">
                <a16:creationId xmlns:a16="http://schemas.microsoft.com/office/drawing/2014/main" id="{01EE528F-77E0-451C-A0B2-65F20B55B318}"/>
              </a:ext>
            </a:extLst>
          </p:cNvPr>
          <p:cNvSpPr/>
          <p:nvPr/>
        </p:nvSpPr>
        <p:spPr>
          <a:xfrm>
            <a:off x="4787668" y="2233455"/>
            <a:ext cx="2440158" cy="133577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Great at Predicting</a:t>
            </a:r>
          </a:p>
          <a:p>
            <a:pPr algn="ctr"/>
            <a:r>
              <a:rPr lang="en-US">
                <a:solidFill>
                  <a:schemeClr val="tx1"/>
                </a:solidFill>
              </a:rPr>
              <a:t> </a:t>
            </a:r>
            <a:r>
              <a:rPr lang="en-US" sz="3000">
                <a:solidFill>
                  <a:schemeClr val="tx1"/>
                </a:solidFill>
              </a:rPr>
              <a:t>“YES” </a:t>
            </a:r>
          </a:p>
          <a:p>
            <a:pPr algn="ctr"/>
            <a:endParaRPr lang="en-US" sz="3000">
              <a:solidFill>
                <a:schemeClr val="tx1"/>
              </a:solidFill>
            </a:endParaRPr>
          </a:p>
        </p:txBody>
      </p:sp>
      <p:sp>
        <p:nvSpPr>
          <p:cNvPr id="9" name="Rectangle 8">
            <a:extLst>
              <a:ext uri="{FF2B5EF4-FFF2-40B4-BE49-F238E27FC236}">
                <a16:creationId xmlns:a16="http://schemas.microsoft.com/office/drawing/2014/main" id="{3EEA635A-C327-43A8-A0D7-A34E78FE1375}"/>
              </a:ext>
            </a:extLst>
          </p:cNvPr>
          <p:cNvSpPr/>
          <p:nvPr/>
        </p:nvSpPr>
        <p:spPr>
          <a:xfrm>
            <a:off x="1788296" y="3865393"/>
            <a:ext cx="2999372" cy="134978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Great at Predicting </a:t>
            </a:r>
          </a:p>
          <a:p>
            <a:pPr algn="ctr"/>
            <a:r>
              <a:rPr lang="en-US" sz="3000">
                <a:solidFill>
                  <a:schemeClr val="tx1"/>
                </a:solidFill>
              </a:rPr>
              <a:t>“NO” </a:t>
            </a:r>
          </a:p>
          <a:p>
            <a:pPr algn="ctr"/>
            <a:r>
              <a:rPr lang="en-US">
                <a:solidFill>
                  <a:schemeClr val="tx1"/>
                </a:solidFill>
              </a:rPr>
              <a:t> </a:t>
            </a:r>
          </a:p>
        </p:txBody>
      </p:sp>
      <p:sp>
        <p:nvSpPr>
          <p:cNvPr id="10" name="Rectangle 9">
            <a:extLst>
              <a:ext uri="{FF2B5EF4-FFF2-40B4-BE49-F238E27FC236}">
                <a16:creationId xmlns:a16="http://schemas.microsoft.com/office/drawing/2014/main" id="{5146E7A4-8FA1-4D96-B359-AC17903A20FC}"/>
              </a:ext>
            </a:extLst>
          </p:cNvPr>
          <p:cNvSpPr/>
          <p:nvPr/>
        </p:nvSpPr>
        <p:spPr>
          <a:xfrm>
            <a:off x="7227826" y="3843845"/>
            <a:ext cx="2999372" cy="134978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No Confidence in saying</a:t>
            </a:r>
          </a:p>
          <a:p>
            <a:pPr algn="ctr"/>
            <a:r>
              <a:rPr lang="en-US" sz="3000">
                <a:solidFill>
                  <a:schemeClr val="tx1"/>
                </a:solidFill>
              </a:rPr>
              <a:t>“YES” </a:t>
            </a:r>
          </a:p>
          <a:p>
            <a:pPr algn="ctr"/>
            <a:endParaRPr lang="en-US" sz="3000">
              <a:solidFill>
                <a:schemeClr val="tx1"/>
              </a:solidFill>
            </a:endParaRPr>
          </a:p>
        </p:txBody>
      </p:sp>
      <p:pic>
        <p:nvPicPr>
          <p:cNvPr id="7" name="Content Placeholder 5" descr="A picture containing text, gauge&#10;&#10;Description automatically generated">
            <a:extLst>
              <a:ext uri="{FF2B5EF4-FFF2-40B4-BE49-F238E27FC236}">
                <a16:creationId xmlns:a16="http://schemas.microsoft.com/office/drawing/2014/main" id="{89E5E497-98E4-46BF-9FB2-3883DF288D5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840154" y="4742126"/>
            <a:ext cx="864083" cy="404150"/>
          </a:xfrm>
        </p:spPr>
      </p:pic>
      <p:pic>
        <p:nvPicPr>
          <p:cNvPr id="11" name="Picture 10" descr="A picture containing text, clipart&#10;&#10;Description automatically generated">
            <a:extLst>
              <a:ext uri="{FF2B5EF4-FFF2-40B4-BE49-F238E27FC236}">
                <a16:creationId xmlns:a16="http://schemas.microsoft.com/office/drawing/2014/main" id="{A37F1F11-1770-437D-8971-2D1B55FF14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6051" y="3059882"/>
            <a:ext cx="783391" cy="369118"/>
          </a:xfrm>
          <a:prstGeom prst="rect">
            <a:avLst/>
          </a:prstGeom>
        </p:spPr>
      </p:pic>
      <p:pic>
        <p:nvPicPr>
          <p:cNvPr id="12" name="Picture 11">
            <a:extLst>
              <a:ext uri="{FF2B5EF4-FFF2-40B4-BE49-F238E27FC236}">
                <a16:creationId xmlns:a16="http://schemas.microsoft.com/office/drawing/2014/main" id="{41170BC0-0CD8-4C14-A4A9-88BA2D198A2E}"/>
              </a:ext>
            </a:extLst>
          </p:cNvPr>
          <p:cNvPicPr>
            <a:picLocks noChangeAspect="1"/>
          </p:cNvPicPr>
          <p:nvPr/>
        </p:nvPicPr>
        <p:blipFill>
          <a:blip r:embed="rId7"/>
          <a:stretch>
            <a:fillRect/>
          </a:stretch>
        </p:blipFill>
        <p:spPr>
          <a:xfrm>
            <a:off x="3827469" y="4742126"/>
            <a:ext cx="864084" cy="404936"/>
          </a:xfrm>
          <a:prstGeom prst="rect">
            <a:avLst/>
          </a:prstGeom>
        </p:spPr>
      </p:pic>
      <p:pic>
        <p:nvPicPr>
          <p:cNvPr id="13" name="Picture 12">
            <a:extLst>
              <a:ext uri="{FF2B5EF4-FFF2-40B4-BE49-F238E27FC236}">
                <a16:creationId xmlns:a16="http://schemas.microsoft.com/office/drawing/2014/main" id="{584E9B64-067D-494E-A385-FB34DC4BFD76}"/>
              </a:ext>
            </a:extLst>
          </p:cNvPr>
          <p:cNvPicPr>
            <a:picLocks noChangeAspect="1"/>
          </p:cNvPicPr>
          <p:nvPr/>
        </p:nvPicPr>
        <p:blipFill>
          <a:blip r:embed="rId8"/>
          <a:stretch>
            <a:fillRect/>
          </a:stretch>
        </p:blipFill>
        <p:spPr>
          <a:xfrm>
            <a:off x="1852809" y="4742126"/>
            <a:ext cx="864113" cy="403571"/>
          </a:xfrm>
          <a:prstGeom prst="rect">
            <a:avLst/>
          </a:prstGeom>
        </p:spPr>
      </p:pic>
      <p:pic>
        <p:nvPicPr>
          <p:cNvPr id="14" name="Content Placeholder 5" descr="A picture containing text, gauge&#10;&#10;Description automatically generated">
            <a:extLst>
              <a:ext uri="{FF2B5EF4-FFF2-40B4-BE49-F238E27FC236}">
                <a16:creationId xmlns:a16="http://schemas.microsoft.com/office/drawing/2014/main" id="{B826DEA7-51FE-4F71-8E70-127B4C1E18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2688" y="4704029"/>
            <a:ext cx="864083" cy="404150"/>
          </a:xfrm>
          <a:prstGeom prst="rect">
            <a:avLst/>
          </a:prstGeom>
        </p:spPr>
      </p:pic>
      <p:pic>
        <p:nvPicPr>
          <p:cNvPr id="15" name="Picture 14">
            <a:extLst>
              <a:ext uri="{FF2B5EF4-FFF2-40B4-BE49-F238E27FC236}">
                <a16:creationId xmlns:a16="http://schemas.microsoft.com/office/drawing/2014/main" id="{6C0945AD-DEE5-43B2-995C-AD2CF0B8299C}"/>
              </a:ext>
            </a:extLst>
          </p:cNvPr>
          <p:cNvPicPr>
            <a:picLocks noChangeAspect="1"/>
          </p:cNvPicPr>
          <p:nvPr/>
        </p:nvPicPr>
        <p:blipFill>
          <a:blip r:embed="rId7"/>
          <a:stretch>
            <a:fillRect/>
          </a:stretch>
        </p:blipFill>
        <p:spPr>
          <a:xfrm>
            <a:off x="9280003" y="4704029"/>
            <a:ext cx="864084" cy="404936"/>
          </a:xfrm>
          <a:prstGeom prst="rect">
            <a:avLst/>
          </a:prstGeom>
        </p:spPr>
      </p:pic>
      <p:pic>
        <p:nvPicPr>
          <p:cNvPr id="16" name="Picture 15">
            <a:extLst>
              <a:ext uri="{FF2B5EF4-FFF2-40B4-BE49-F238E27FC236}">
                <a16:creationId xmlns:a16="http://schemas.microsoft.com/office/drawing/2014/main" id="{32CB501B-E2A1-4F2B-85F4-29CDA980917F}"/>
              </a:ext>
            </a:extLst>
          </p:cNvPr>
          <p:cNvPicPr>
            <a:picLocks noChangeAspect="1"/>
          </p:cNvPicPr>
          <p:nvPr/>
        </p:nvPicPr>
        <p:blipFill>
          <a:blip r:embed="rId8"/>
          <a:stretch>
            <a:fillRect/>
          </a:stretch>
        </p:blipFill>
        <p:spPr>
          <a:xfrm>
            <a:off x="7305343" y="4704029"/>
            <a:ext cx="864113" cy="403571"/>
          </a:xfrm>
          <a:prstGeom prst="rect">
            <a:avLst/>
          </a:prstGeom>
        </p:spPr>
      </p:pic>
    </p:spTree>
    <p:extLst>
      <p:ext uri="{BB962C8B-B14F-4D97-AF65-F5344CB8AC3E}">
        <p14:creationId xmlns:p14="http://schemas.microsoft.com/office/powerpoint/2010/main" val="93364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9"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childTnLst>
                          </p:cTn>
                        </p:par>
                        <p:par>
                          <p:cTn id="24" fill="hold">
                            <p:stCondLst>
                              <p:cond delay="1500"/>
                            </p:stCondLst>
                            <p:childTnLst>
                              <p:par>
                                <p:cTn id="25" presetID="9"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par>
                                <p:cTn id="28" presetID="9"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childTnLst>
                          </p:cTn>
                        </p:par>
                        <p:par>
                          <p:cTn id="34" fill="hold">
                            <p:stCondLst>
                              <p:cond delay="2000"/>
                            </p:stCondLst>
                            <p:childTnLst>
                              <p:par>
                                <p:cTn id="35" presetID="9"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25D1ED6-C1BF-40AD-B3B5-AF8221645E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6" imgH="416" progId="TCLayout.ActiveDocument.1">
                  <p:embed/>
                </p:oleObj>
              </mc:Choice>
              <mc:Fallback>
                <p:oleObj name="think-cell Slide" r:id="rId3" imgW="406" imgH="416" progId="TCLayout.ActiveDocument.1">
                  <p:embed/>
                  <p:pic>
                    <p:nvPicPr>
                      <p:cNvPr id="4" name="Object 3" hidden="1">
                        <a:extLst>
                          <a:ext uri="{FF2B5EF4-FFF2-40B4-BE49-F238E27FC236}">
                            <a16:creationId xmlns:a16="http://schemas.microsoft.com/office/drawing/2014/main" id="{C25D1ED6-C1BF-40AD-B3B5-AF8221645E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3539FDE1-D3ED-461A-AEB8-DDC7BF93391E}"/>
              </a:ext>
            </a:extLst>
          </p:cNvPr>
          <p:cNvSpPr txBox="1"/>
          <p:nvPr/>
        </p:nvSpPr>
        <p:spPr>
          <a:xfrm>
            <a:off x="3607332" y="1648004"/>
            <a:ext cx="4977335" cy="1015663"/>
          </a:xfrm>
          <a:prstGeom prst="rect">
            <a:avLst/>
          </a:prstGeom>
          <a:noFill/>
        </p:spPr>
        <p:txBody>
          <a:bodyPr wrap="square" rtlCol="0">
            <a:spAutoFit/>
          </a:bodyPr>
          <a:lstStyle/>
          <a:p>
            <a:pPr algn="ctr"/>
            <a:r>
              <a:rPr lang="en-US" sz="6000">
                <a:solidFill>
                  <a:schemeClr val="bg1"/>
                </a:solidFill>
              </a:rPr>
              <a:t>An Epiphany</a:t>
            </a:r>
          </a:p>
        </p:txBody>
      </p:sp>
      <p:sp>
        <p:nvSpPr>
          <p:cNvPr id="7" name="Rectangle 6">
            <a:extLst>
              <a:ext uri="{FF2B5EF4-FFF2-40B4-BE49-F238E27FC236}">
                <a16:creationId xmlns:a16="http://schemas.microsoft.com/office/drawing/2014/main" id="{31A68CD3-6819-471F-AFC1-307F24652647}"/>
              </a:ext>
            </a:extLst>
          </p:cNvPr>
          <p:cNvSpPr/>
          <p:nvPr/>
        </p:nvSpPr>
        <p:spPr>
          <a:xfrm>
            <a:off x="3859293" y="3257332"/>
            <a:ext cx="4667519" cy="9560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What if we used a waterfall approach and built predictions based on previous predictions</a:t>
            </a:r>
          </a:p>
        </p:txBody>
      </p:sp>
      <p:sp>
        <p:nvSpPr>
          <p:cNvPr id="10" name="Rectangle 9">
            <a:extLst>
              <a:ext uri="{FF2B5EF4-FFF2-40B4-BE49-F238E27FC236}">
                <a16:creationId xmlns:a16="http://schemas.microsoft.com/office/drawing/2014/main" id="{5E976CA7-3F9A-4821-ADEE-5867BB321998}"/>
              </a:ext>
            </a:extLst>
          </p:cNvPr>
          <p:cNvSpPr/>
          <p:nvPr/>
        </p:nvSpPr>
        <p:spPr>
          <a:xfrm>
            <a:off x="1730986" y="3429000"/>
            <a:ext cx="2440158" cy="5239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Why this might Work:</a:t>
            </a:r>
          </a:p>
        </p:txBody>
      </p:sp>
      <p:sp>
        <p:nvSpPr>
          <p:cNvPr id="11" name="Rectangle 10">
            <a:extLst>
              <a:ext uri="{FF2B5EF4-FFF2-40B4-BE49-F238E27FC236}">
                <a16:creationId xmlns:a16="http://schemas.microsoft.com/office/drawing/2014/main" id="{50598F0E-1D43-43F3-8794-2B41341B6BFA}"/>
              </a:ext>
            </a:extLst>
          </p:cNvPr>
          <p:cNvSpPr/>
          <p:nvPr/>
        </p:nvSpPr>
        <p:spPr>
          <a:xfrm>
            <a:off x="5024983" y="3067467"/>
            <a:ext cx="5436031" cy="133577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63500">
              <a:schemeClr val="accent1">
                <a:alpha val="37000"/>
              </a:schemeClr>
            </a:glow>
            <a:reflection blurRad="12700" stA="11000" endPos="65000" dir="5400000" sy="-100000" algn="bl" rotWithShape="0"/>
          </a:effectLst>
          <a:scene3d>
            <a:camera prst="orthographicFront"/>
            <a:lightRig rig="threePt" dir="t"/>
          </a:scene3d>
          <a:sp3d extrusionH="25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Our Positive Predicted Value for Amazon Prime was so strong and covered so much of the data, we should be able to leverage an Amazon Prime Prediction to reduce the alpha of Netflix, Hulu, and Disney+ predictions </a:t>
            </a:r>
          </a:p>
        </p:txBody>
      </p:sp>
    </p:spTree>
    <p:extLst>
      <p:ext uri="{BB962C8B-B14F-4D97-AF65-F5344CB8AC3E}">
        <p14:creationId xmlns:p14="http://schemas.microsoft.com/office/powerpoint/2010/main" val="302083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childTnLst>
                          </p:cTn>
                        </p:par>
                        <p:par>
                          <p:cTn id="14" fill="hold">
                            <p:stCondLst>
                              <p:cond delay="0"/>
                            </p:stCondLst>
                            <p:childTnLst>
                              <p:par>
                                <p:cTn id="15" presetID="47"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7"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1375</Words>
  <Application>Microsoft Office PowerPoint</Application>
  <PresentationFormat>Widescreen</PresentationFormat>
  <Paragraphs>163</Paragraphs>
  <Slides>24</Slides>
  <Notes>10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0" baseType="lpstr">
      <vt:lpstr>Arial</vt:lpstr>
      <vt:lpstr>Arial,Sans-Serif</vt:lpstr>
      <vt:lpstr>Calibri</vt:lpstr>
      <vt:lpstr>Calibri Light</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Vertical 2:  End User Recommendation   </vt:lpstr>
      <vt:lpstr>Age Group – Overall look</vt:lpstr>
      <vt:lpstr>Age Data – Ratings on Movies vs Series</vt:lpstr>
      <vt:lpstr>Age Group, Child, Adolescent, Adult, &amp; Family</vt:lpstr>
      <vt:lpstr>Age Group - Movie content</vt:lpstr>
      <vt:lpstr>Distribution of IMDb Scores by Platform</vt:lpstr>
      <vt:lpstr>Language</vt:lpstr>
      <vt:lpstr>Genres</vt:lpstr>
      <vt:lpstr>Genres</vt:lpstr>
      <vt:lpstr>We recommend:</vt:lpstr>
      <vt:lpstr>We appreciate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Lindsay, Robert Scott</dc:creator>
  <cp:lastModifiedBy>Lindsay, Robert Scott</cp:lastModifiedBy>
  <cp:revision>1</cp:revision>
  <dcterms:created xsi:type="dcterms:W3CDTF">2021-04-21T13:17:43Z</dcterms:created>
  <dcterms:modified xsi:type="dcterms:W3CDTF">2021-04-27T23:26:54Z</dcterms:modified>
</cp:coreProperties>
</file>